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359" r:id="rId3"/>
    <p:sldId id="372" r:id="rId4"/>
    <p:sldId id="374" r:id="rId5"/>
    <p:sldId id="379" r:id="rId6"/>
    <p:sldId id="367" r:id="rId7"/>
    <p:sldId id="380" r:id="rId8"/>
    <p:sldId id="378" r:id="rId9"/>
    <p:sldId id="383" r:id="rId10"/>
    <p:sldId id="385" r:id="rId11"/>
    <p:sldId id="384" r:id="rId12"/>
    <p:sldId id="391" r:id="rId13"/>
    <p:sldId id="392" r:id="rId14"/>
    <p:sldId id="387" r:id="rId15"/>
    <p:sldId id="386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A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64" autoAdjust="0"/>
    <p:restoredTop sz="96595" autoAdjust="0"/>
  </p:normalViewPr>
  <p:slideViewPr>
    <p:cSldViewPr>
      <p:cViewPr>
        <p:scale>
          <a:sx n="70" d="100"/>
          <a:sy n="70" d="100"/>
        </p:scale>
        <p:origin x="-173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40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21-03-2014_09-38-54\&#1064;&#1072;&#1073;&#1091;&#1088;&#1086;&#1074;&#1091;%20&#1045;&#105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8717505136791877E-2"/>
                  <c:y val="-6.29630437887853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Обязательства по текущим </a:t>
                    </a:r>
                    <a:r>
                      <a:rPr lang="ru-RU" dirty="0" smtClean="0"/>
                      <a:t>договорам</a:t>
                    </a:r>
                    <a:r>
                      <a:rPr lang="en-US" dirty="0" smtClean="0"/>
                      <a:t>: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550 000 000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4.0667795153407904E-2"/>
                  <c:y val="5.05513276302633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Планируемые работы</a:t>
                    </a:r>
                    <a:r>
                      <a:rPr lang="en-US" dirty="0" smtClean="0"/>
                      <a:t>: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900 000 000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9.1625197932831033E-3"/>
                  <c:y val="0.214521997555827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Социальные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программы: </a:t>
                    </a:r>
                  </a:p>
                  <a:p>
                    <a:r>
                      <a:rPr lang="ru-RU" dirty="0" smtClean="0"/>
                      <a:t>38 000 000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5.6219333382981879E-2"/>
                  <c:y val="-0.120346945577475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Инженерные коммуникации: </a:t>
                    </a:r>
                  </a:p>
                  <a:p>
                    <a:r>
                      <a:rPr lang="ru-RU" dirty="0" smtClean="0"/>
                      <a:t>380 000 000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2902198900976813"/>
                  <c:y val="-5.47389575761425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Пожарные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предписания: 110 000 000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</c:dLbls>
          <c:cat>
            <c:strRef>
              <c:f>(Лист3!$C$3,Лист3!$D$7,Лист3!$C$8,Лист3!$C$9,Лист3!$C$10)</c:f>
              <c:strCache>
                <c:ptCount val="5"/>
                <c:pt idx="0">
                  <c:v>Обязательства по текущим договорам  </c:v>
                </c:pt>
                <c:pt idx="1">
                  <c:v>Итого по ТЗ в работе </c:v>
                </c:pt>
                <c:pt idx="2">
                  <c:v>Итого по Департаменту Соц.программ:</c:v>
                </c:pt>
                <c:pt idx="3">
                  <c:v>Итого  Службы главного инженера:</c:v>
                </c:pt>
                <c:pt idx="4">
                  <c:v>Итого по пожарным предписаниям:</c:v>
                </c:pt>
              </c:strCache>
            </c:strRef>
          </c:cat>
          <c:val>
            <c:numRef>
              <c:f>(Лист3!$L$3,Лист3!$L$7,Лист3!$L$8,Лист3!$L$9,Лист3!$L$10)</c:f>
              <c:numCache>
                <c:formatCode>#,##0.00</c:formatCode>
                <c:ptCount val="5"/>
                <c:pt idx="0">
                  <c:v>547515002.33999896</c:v>
                </c:pt>
                <c:pt idx="1">
                  <c:v>888457000</c:v>
                </c:pt>
                <c:pt idx="2">
                  <c:v>37700000</c:v>
                </c:pt>
                <c:pt idx="3">
                  <c:v>378765000</c:v>
                </c:pt>
                <c:pt idx="4">
                  <c:v>105820560</c:v>
                </c:pt>
              </c:numCache>
            </c:numRef>
          </c:val>
        </c:ser>
        <c:ser>
          <c:idx val="5"/>
          <c:order val="1"/>
          <c:explosion val="25"/>
          <c:dLbls>
            <c:showVal val="1"/>
            <c:showCatName val="1"/>
          </c:dLbls>
          <c:cat>
            <c:strRef>
              <c:f>(Лист3!$C$3,Лист3!$D$7,Лист3!$C$8,Лист3!$C$9,Лист3!$C$10)</c:f>
              <c:strCache>
                <c:ptCount val="5"/>
                <c:pt idx="0">
                  <c:v>Обязательства по текущим договорам  </c:v>
                </c:pt>
                <c:pt idx="1">
                  <c:v>Итого по ТЗ в работе </c:v>
                </c:pt>
                <c:pt idx="2">
                  <c:v>Итого по Департаменту Соц.программ:</c:v>
                </c:pt>
                <c:pt idx="3">
                  <c:v>Итого  Службы главного инженера:</c:v>
                </c:pt>
                <c:pt idx="4">
                  <c:v>Итого по пожарным предписаниям:</c:v>
                </c:pt>
              </c:strCache>
            </c:strRef>
          </c:cat>
          <c:val>
            <c:numRef>
              <c:f>Лист3!$I$3:$I$10</c:f>
            </c:numRef>
          </c:val>
        </c:ser>
        <c:ser>
          <c:idx val="6"/>
          <c:order val="2"/>
          <c:explosion val="25"/>
          <c:dLbls>
            <c:showVal val="1"/>
            <c:showCatName val="1"/>
          </c:dLbls>
          <c:cat>
            <c:strRef>
              <c:f>(Лист3!$C$3,Лист3!$D$7,Лист3!$C$8,Лист3!$C$9,Лист3!$C$10)</c:f>
              <c:strCache>
                <c:ptCount val="5"/>
                <c:pt idx="0">
                  <c:v>Обязательства по текущим договорам  </c:v>
                </c:pt>
                <c:pt idx="1">
                  <c:v>Итого по ТЗ в работе </c:v>
                </c:pt>
                <c:pt idx="2">
                  <c:v>Итого по Департаменту Соц.программ:</c:v>
                </c:pt>
                <c:pt idx="3">
                  <c:v>Итого  Службы главного инженера:</c:v>
                </c:pt>
                <c:pt idx="4">
                  <c:v>Итого по пожарным предписаниям:</c:v>
                </c:pt>
              </c:strCache>
            </c:strRef>
          </c:cat>
          <c:val>
            <c:numRef>
              <c:f>Лист3!$J$3:$J$10</c:f>
            </c:numRef>
          </c:val>
        </c:ser>
        <c:ser>
          <c:idx val="7"/>
          <c:order val="3"/>
          <c:explosion val="25"/>
          <c:dLbls>
            <c:showVal val="1"/>
            <c:showCatName val="1"/>
          </c:dLbls>
          <c:cat>
            <c:strRef>
              <c:f>(Лист3!$C$3,Лист3!$D$7,Лист3!$C$8,Лист3!$C$9,Лист3!$C$10)</c:f>
              <c:strCache>
                <c:ptCount val="5"/>
                <c:pt idx="0">
                  <c:v>Обязательства по текущим договорам  </c:v>
                </c:pt>
                <c:pt idx="1">
                  <c:v>Итого по ТЗ в работе </c:v>
                </c:pt>
                <c:pt idx="2">
                  <c:v>Итого по Департаменту Соц.программ:</c:v>
                </c:pt>
                <c:pt idx="3">
                  <c:v>Итого  Службы главного инженера:</c:v>
                </c:pt>
                <c:pt idx="4">
                  <c:v>Итого по пожарным предписаниям:</c:v>
                </c:pt>
              </c:strCache>
            </c:strRef>
          </c:cat>
          <c:val>
            <c:numRef>
              <c:f>Лист3!$K$3:$K$10</c:f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087409907776571"/>
          <c:y val="9.145606778684387E-2"/>
          <c:w val="0.77657673948672912"/>
          <c:h val="0.75917554748799665"/>
        </c:manualLayout>
      </c:layout>
      <c:pie3DChart>
        <c:varyColors val="1"/>
        <c:ser>
          <c:idx val="0"/>
          <c:order val="0"/>
          <c:explosion val="25"/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4.2851248446438374E-2"/>
                  <c:y val="-4.128460048481356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6.5803704437230492E-2"/>
                  <c:y val="-7.943791474204263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6797075457224461E-2"/>
                  <c:y val="-3.88053978259045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молодежной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политики</a:t>
                    </a:r>
                    <a:r>
                      <a:rPr lang="ru-RU" dirty="0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8172796263864545E-2"/>
                  <c:y val="0.11677068695025049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0118673452107246E-2"/>
                  <c:y val="3.5244018335445798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5.3853048138165806E-2"/>
                  <c:y val="7.3640672106223728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6.8742339828871526E-2"/>
                  <c:y val="0.11107536788519515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1.3141911576868642E-2"/>
                  <c:y val="7.8472433094588484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"/>
                  <c:y val="-1.5912414357031315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-3.4641653572883492E-2"/>
                  <c:y val="-8.1528064362679856E-2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-1.7956536575301156E-2"/>
                  <c:y val="-2.1804173873751609E-2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1.5129205220583961E-2"/>
                  <c:y val="-6.3863564053323427E-2"/>
                </c:manualLayout>
              </c:layout>
              <c:showCatName val="1"/>
              <c:showPercent val="1"/>
            </c:dLbl>
            <c:dLbl>
              <c:idx val="12"/>
              <c:layout>
                <c:manualLayout>
                  <c:x val="9.1882299586960731E-2"/>
                  <c:y val="-4.565186074927425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Лист8!$A$1:$A$13</c:f>
              <c:strCache>
                <c:ptCount val="13"/>
                <c:pt idx="0">
                  <c:v>ИМОП</c:v>
                </c:pt>
                <c:pt idx="1">
                  <c:v>Студгородок</c:v>
                </c:pt>
                <c:pt idx="2">
                  <c:v>Департамент молодежной политики</c:v>
                </c:pt>
                <c:pt idx="3">
                  <c:v>Административно-хозяйственные службы</c:v>
                </c:pt>
                <c:pt idx="4">
                  <c:v>Фундаментальная библиотека</c:v>
                </c:pt>
                <c:pt idx="5">
                  <c:v>Издательство</c:v>
                </c:pt>
                <c:pt idx="6">
                  <c:v>Столовая ДУ</c:v>
                </c:pt>
                <c:pt idx="7">
                  <c:v>Парковки, музей</c:v>
                </c:pt>
                <c:pt idx="8">
                  <c:v>Колледж "Радиополитехникум"</c:v>
                </c:pt>
                <c:pt idx="9">
                  <c:v>Аренда</c:v>
                </c:pt>
                <c:pt idx="10">
                  <c:v>Содержание имущества от арендаторов (41 ОКА)</c:v>
                </c:pt>
                <c:pt idx="11">
                  <c:v>Физкульт.оздоров услуги</c:v>
                </c:pt>
                <c:pt idx="12">
                  <c:v>Прочая деятельность</c:v>
                </c:pt>
              </c:strCache>
            </c:strRef>
          </c:cat>
          <c:val>
            <c:numRef>
              <c:f>Лист8!$B$1:$B$13</c:f>
              <c:numCache>
                <c:formatCode>#,##0</c:formatCode>
                <c:ptCount val="13"/>
                <c:pt idx="0">
                  <c:v>40000000</c:v>
                </c:pt>
                <c:pt idx="1">
                  <c:v>39000000</c:v>
                </c:pt>
                <c:pt idx="2">
                  <c:v>7892300</c:v>
                </c:pt>
                <c:pt idx="3">
                  <c:v>135668684</c:v>
                </c:pt>
                <c:pt idx="4">
                  <c:v>2500000</c:v>
                </c:pt>
                <c:pt idx="5">
                  <c:v>39000000</c:v>
                </c:pt>
                <c:pt idx="6">
                  <c:v>15000000</c:v>
                </c:pt>
                <c:pt idx="7">
                  <c:v>6650000</c:v>
                </c:pt>
                <c:pt idx="8">
                  <c:v>28413900</c:v>
                </c:pt>
                <c:pt idx="9">
                  <c:v>47000000</c:v>
                </c:pt>
                <c:pt idx="10">
                  <c:v>15964000</c:v>
                </c:pt>
                <c:pt idx="11">
                  <c:v>23455000</c:v>
                </c:pt>
                <c:pt idx="12">
                  <c:v>49456116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09160068792076E-2"/>
          <c:y val="0.1052232098272247"/>
          <c:w val="0.79290781755542561"/>
          <c:h val="0.770862089809563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8341762125392352E-2"/>
                  <c:y val="-6.07976097893885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Отдел аренды и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ДСПиРИК</a:t>
                    </a:r>
                    <a:r>
                      <a:rPr lang="ru-RU" baseline="0" dirty="0" smtClean="0"/>
                      <a:t> </a:t>
                    </a:r>
                    <a:r>
                      <a:rPr lang="en-US" baseline="0" dirty="0" smtClean="0"/>
                      <a:t>: </a:t>
                    </a:r>
                    <a:r>
                      <a:rPr lang="ru-RU" dirty="0" smtClean="0"/>
                      <a:t>Расход </a:t>
                    </a:r>
                    <a:r>
                      <a:rPr lang="ru-RU" dirty="0"/>
                      <a:t>(ст. 211, 213, 226, 290, 310, 340, 221); </a:t>
                    </a:r>
                    <a:endParaRPr lang="en-US" dirty="0" smtClean="0"/>
                  </a:p>
                  <a:p>
                    <a:r>
                      <a:rPr lang="ru-RU" dirty="0" smtClean="0"/>
                      <a:t>20,32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1.3702178441084017E-2"/>
                  <c:y val="7.2512853701506546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Отчисления в централизованный фонд; </a:t>
                    </a:r>
                    <a:endParaRPr lang="en-US"/>
                  </a:p>
                  <a:p>
                    <a:r>
                      <a:rPr lang="ru-RU"/>
                      <a:t>0,00</a:t>
                    </a:r>
                    <a:r>
                      <a:rPr lang="en-US"/>
                      <a:t> %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8.3549305104604552E-3"/>
                  <c:y val="5.247631215579225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Отчисления на расходы структурного подразделения , чье имущество сдается в аренду; </a:t>
                    </a:r>
                    <a:endParaRPr lang="en-US"/>
                  </a:p>
                  <a:p>
                    <a:r>
                      <a:rPr lang="ru-RU"/>
                      <a:t>35,00</a:t>
                    </a:r>
                    <a:r>
                      <a:rPr lang="en-US"/>
                      <a:t> %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9473967427711703"/>
                  <c:y val="-3.5526121581990546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Отчисления в ДГИ ст.221; </a:t>
                    </a:r>
                    <a:endParaRPr lang="en-US"/>
                  </a:p>
                  <a:p>
                    <a:r>
                      <a:rPr lang="ru-RU"/>
                      <a:t>0,32</a:t>
                    </a:r>
                    <a:r>
                      <a:rPr lang="en-US"/>
                      <a:t> %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5.8246631304978112E-2"/>
                  <c:y val="1.214921484447695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rgbClr val="FF0000"/>
                        </a:solidFill>
                      </a:rPr>
                      <a:t>Отчисления в ДАХС 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  <a:p>
                    <a:r>
                      <a:rPr lang="ru-RU" b="1" dirty="0">
                        <a:solidFill>
                          <a:srgbClr val="FF0000"/>
                        </a:solidFill>
                      </a:rPr>
                      <a:t>ст. 225; 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  <a:p>
                    <a:r>
                      <a:rPr lang="ru-RU" b="1" dirty="0">
                        <a:solidFill>
                          <a:srgbClr val="FF0000"/>
                        </a:solidFill>
                      </a:rPr>
                      <a:t>1,70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 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3.9817261336056842E-2"/>
                  <c:y val="-0.125726530758997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Отчисления в ДСПиРИК; </a:t>
                    </a:r>
                    <a:endParaRPr lang="en-US"/>
                  </a:p>
                  <a:p>
                    <a:r>
                      <a:rPr lang="ru-RU"/>
                      <a:t>42,66</a:t>
                    </a:r>
                    <a:r>
                      <a:rPr lang="en-US"/>
                      <a:t> %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аренда!$A$12:$A$17</c:f>
              <c:strCache>
                <c:ptCount val="6"/>
                <c:pt idx="0">
                  <c:v>Расход (ст. 211, 213, 226, 290, 310, 340, 221)</c:v>
                </c:pt>
                <c:pt idx="1">
                  <c:v>Отчисления в централизованный фонд</c:v>
                </c:pt>
                <c:pt idx="2">
                  <c:v>Отчисления на расходы структурного подразделения , чье имущество сдается в аренду</c:v>
                </c:pt>
                <c:pt idx="3">
                  <c:v>Отчисления в ДГИ ст.221</c:v>
                </c:pt>
                <c:pt idx="4">
                  <c:v>Отчисления в ДАХС ст. 225</c:v>
                </c:pt>
                <c:pt idx="5">
                  <c:v>Отчисления в ДСПиРИК</c:v>
                </c:pt>
              </c:strCache>
            </c:strRef>
          </c:cat>
          <c:val>
            <c:numRef>
              <c:f>аренда!$C$12:$C$17</c:f>
              <c:numCache>
                <c:formatCode>#,##0.00</c:formatCode>
                <c:ptCount val="6"/>
                <c:pt idx="0">
                  <c:v>20.321276595744681</c:v>
                </c:pt>
                <c:pt idx="1">
                  <c:v>0</c:v>
                </c:pt>
                <c:pt idx="2">
                  <c:v>35</c:v>
                </c:pt>
                <c:pt idx="3">
                  <c:v>0.319148936170213</c:v>
                </c:pt>
                <c:pt idx="4">
                  <c:v>1.702127659574467</c:v>
                </c:pt>
                <c:pt idx="5">
                  <c:v>42.657446808510613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Лист12!$B$18</c:f>
              <c:strCache>
                <c:ptCount val="1"/>
                <c:pt idx="0">
                  <c:v>Госбюжжет</c:v>
                </c:pt>
              </c:strCache>
            </c:strRef>
          </c:tx>
          <c:val>
            <c:numRef>
              <c:f>Лист12!$C$18:$D$18</c:f>
              <c:numCache>
                <c:formatCode>General</c:formatCode>
                <c:ptCount val="2"/>
                <c:pt idx="0">
                  <c:v>57000000</c:v>
                </c:pt>
              </c:numCache>
            </c:numRef>
          </c:val>
        </c:ser>
        <c:ser>
          <c:idx val="1"/>
          <c:order val="1"/>
          <c:tx>
            <c:strRef>
              <c:f>Лист12!$B$19</c:f>
              <c:strCache>
                <c:ptCount val="1"/>
                <c:pt idx="0">
                  <c:v>Внебюджет</c:v>
                </c:pt>
              </c:strCache>
            </c:strRef>
          </c:tx>
          <c:val>
            <c:numRef>
              <c:f>Лист12!$C$19:$D$19</c:f>
              <c:numCache>
                <c:formatCode>#,##0</c:formatCode>
                <c:ptCount val="2"/>
                <c:pt idx="0" formatCode="General">
                  <c:v>159000000</c:v>
                </c:pt>
                <c:pt idx="1">
                  <c:v>53000000</c:v>
                </c:pt>
              </c:numCache>
            </c:numRef>
          </c:val>
        </c:ser>
        <c:ser>
          <c:idx val="2"/>
          <c:order val="2"/>
          <c:tx>
            <c:strRef>
              <c:f>Лист12!$B$20</c:f>
              <c:strCache>
                <c:ptCount val="1"/>
                <c:pt idx="0">
                  <c:v>Централизованный фонд</c:v>
                </c:pt>
              </c:strCache>
            </c:strRef>
          </c:tx>
          <c:val>
            <c:numRef>
              <c:f>Лист12!$C$20:$D$20</c:f>
              <c:numCache>
                <c:formatCode>#,##0</c:formatCode>
                <c:ptCount val="2"/>
                <c:pt idx="0" formatCode="General">
                  <c:v>228000000</c:v>
                </c:pt>
                <c:pt idx="1">
                  <c:v>372000000</c:v>
                </c:pt>
              </c:numCache>
            </c:numRef>
          </c:val>
        </c:ser>
        <c:ser>
          <c:idx val="3"/>
          <c:order val="3"/>
          <c:tx>
            <c:strRef>
              <c:f>Лист12!$B$21</c:f>
              <c:strCache>
                <c:ptCount val="1"/>
                <c:pt idx="0">
                  <c:v>Программа 5-100-2020</c:v>
                </c:pt>
              </c:strCache>
            </c:strRef>
          </c:tx>
          <c:spPr>
            <a:solidFill>
              <a:srgbClr val="FFFF00"/>
            </a:solidFill>
          </c:spPr>
          <c:val>
            <c:numRef>
              <c:f>Лист12!$C$21:$D$21</c:f>
              <c:numCache>
                <c:formatCode>#,##0</c:formatCode>
                <c:ptCount val="2"/>
                <c:pt idx="0" formatCode="General">
                  <c:v>60000000</c:v>
                </c:pt>
                <c:pt idx="1">
                  <c:v>46000000</c:v>
                </c:pt>
              </c:numCache>
            </c:numRef>
          </c:val>
        </c:ser>
        <c:ser>
          <c:idx val="4"/>
          <c:order val="4"/>
          <c:tx>
            <c:strRef>
              <c:f>Лист12!$B$22</c:f>
              <c:strCache>
                <c:ptCount val="1"/>
                <c:pt idx="0">
                  <c:v>Программа партии ЕДИНАЯ РОССИЯ "500 бассейнов"</c:v>
                </c:pt>
              </c:strCache>
            </c:strRef>
          </c:tx>
          <c:spPr>
            <a:solidFill>
              <a:srgbClr val="FFC000"/>
            </a:solidFill>
          </c:spPr>
          <c:val>
            <c:numRef>
              <c:f>Лист12!$C$22:$D$22</c:f>
              <c:numCache>
                <c:formatCode>General</c:formatCode>
                <c:ptCount val="2"/>
                <c:pt idx="0">
                  <c:v>60000000</c:v>
                </c:pt>
              </c:numCache>
            </c:numRef>
          </c:val>
        </c:ser>
        <c:ser>
          <c:idx val="5"/>
          <c:order val="5"/>
          <c:tx>
            <c:strRef>
              <c:f>Лист12!$B$23</c:f>
              <c:strCache>
                <c:ptCount val="1"/>
                <c:pt idx="0">
                  <c:v>Дополнительное внебюджетное финансирование на ремонтно-востановительные работы и энергосберегающие технологии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Лист12!$C$23:$D$23</c:f>
              <c:numCache>
                <c:formatCode>General</c:formatCode>
                <c:ptCount val="2"/>
                <c:pt idx="0">
                  <c:v>811000000</c:v>
                </c:pt>
              </c:numCache>
            </c:numRef>
          </c:val>
        </c:ser>
        <c:ser>
          <c:idx val="6"/>
          <c:order val="6"/>
          <c:tx>
            <c:strRef>
              <c:f>Лист12!$B$24</c:f>
              <c:strCache>
                <c:ptCount val="1"/>
                <c:pt idx="0">
                  <c:v>Дефицит финансирования</c:v>
                </c:pt>
              </c:strCache>
            </c:strRef>
          </c:tx>
          <c:spPr>
            <a:solidFill>
              <a:srgbClr val="C00000"/>
            </a:solidFill>
          </c:spPr>
          <c:val>
            <c:numRef>
              <c:f>Лист12!$C$24:$D$24</c:f>
              <c:numCache>
                <c:formatCode>General</c:formatCode>
                <c:ptCount val="2"/>
                <c:pt idx="0" formatCode="#,##0">
                  <c:v>603000000</c:v>
                </c:pt>
              </c:numCache>
            </c:numRef>
          </c:val>
        </c:ser>
        <c:shape val="cylinder"/>
        <c:axId val="141228288"/>
        <c:axId val="142286848"/>
        <c:axId val="0"/>
      </c:bar3DChart>
      <c:catAx>
        <c:axId val="141228288"/>
        <c:scaling>
          <c:orientation val="minMax"/>
        </c:scaling>
        <c:delete val="1"/>
        <c:axPos val="b"/>
        <c:tickLblPos val="none"/>
        <c:crossAx val="142286848"/>
        <c:crosses val="autoZero"/>
        <c:auto val="1"/>
        <c:lblAlgn val="ctr"/>
        <c:lblOffset val="100"/>
      </c:catAx>
      <c:valAx>
        <c:axId val="1422868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12282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.1880615986739729"/>
          <c:y val="1.9901813541005949E-2"/>
          <c:w val="0.58292628186726014"/>
          <c:h val="0.9800981864589946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-6.7812375806118694E-2"/>
                  <c:y val="0.423359056296745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34,8%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5381922515693702"/>
                  <c:y val="-0.5295396193394227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Внебюджет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65,2%</a:t>
                    </a:r>
                    <a:endParaRPr lang="ru-RU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Лист7!$C$21:$C$22</c:f>
              <c:strCache>
                <c:ptCount val="2"/>
                <c:pt idx="0">
                  <c:v>Субсидия</c:v>
                </c:pt>
                <c:pt idx="1">
                  <c:v>Внебюджет</c:v>
                </c:pt>
              </c:strCache>
            </c:strRef>
          </c:cat>
          <c:val>
            <c:numRef>
              <c:f>Лист7!$E$21:$E$22</c:f>
              <c:numCache>
                <c:formatCode>#,##0.0</c:formatCode>
                <c:ptCount val="2"/>
                <c:pt idx="0">
                  <c:v>34.813376254766553</c:v>
                </c:pt>
                <c:pt idx="1">
                  <c:v>65.186623745233547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899270272780224"/>
          <c:y val="0.12510762693034067"/>
          <c:w val="0.61677561254564306"/>
          <c:h val="0.52229099030148962"/>
        </c:manualLayout>
      </c:layout>
      <c:pie3DChart>
        <c:varyColors val="1"/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437041183458237"/>
          <c:y val="0.21023617201574551"/>
          <c:w val="0.61841974823310264"/>
          <c:h val="0.53400030715541402"/>
        </c:manualLayout>
      </c:layout>
      <c:pie3DChart>
        <c:varyColors val="1"/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206845123055852"/>
          <c:y val="0.17215507055990653"/>
          <c:w val="0.67658275836934811"/>
          <c:h val="0.65498095582968363"/>
        </c:manualLayout>
      </c:layout>
      <c:pie3DChart>
        <c:varyColors val="1"/>
        <c:ser>
          <c:idx val="0"/>
          <c:order val="0"/>
          <c:tx>
            <c:strRef>
              <c:f>Лист7!$B$2</c:f>
              <c:strCache>
                <c:ptCount val="1"/>
                <c:pt idx="0">
                  <c:v>Субсидия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3784486727976405E-3"/>
                  <c:y val="-8.25211256809513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ст.211 Заработная плата</a:t>
                    </a:r>
                    <a:r>
                      <a:rPr lang="ru-RU" dirty="0"/>
                      <a:t>
25%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3516090695272348"/>
                  <c:y val="4.47105841181400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ст..223 Коммунальные услуги</a:t>
                    </a:r>
                    <a:r>
                      <a:rPr lang="ru-RU" dirty="0"/>
                      <a:t>
54%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9.3159610061528994E-2"/>
                  <c:y val="-0.10757907758021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ст. 225 </a:t>
                    </a:r>
                    <a:r>
                      <a:rPr lang="ru-RU" dirty="0"/>
                      <a:t>(работы, услуги по </a:t>
                    </a:r>
                    <a:r>
                      <a:rPr lang="ru-RU" dirty="0" err="1"/>
                      <a:t>содер</a:t>
                    </a:r>
                    <a:r>
                      <a:rPr lang="ru-RU" dirty="0"/>
                      <a:t>. имущества)
16%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3064112113977092"/>
                  <c:y val="-7.59231995263407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ст. 226 Социальные </a:t>
                    </a:r>
                    <a:r>
                      <a:rPr lang="ru-RU" dirty="0"/>
                      <a:t>программы
5%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Лист7!$B$3:$B$9</c:f>
              <c:strCache>
                <c:ptCount val="4"/>
                <c:pt idx="0">
                  <c:v>211 (заработная плата)</c:v>
                </c:pt>
                <c:pt idx="1">
                  <c:v>223 (коммунальные расходы)</c:v>
                </c:pt>
                <c:pt idx="2">
                  <c:v>225 (работы, услуги по содер. имущества)</c:v>
                </c:pt>
                <c:pt idx="3">
                  <c:v>Социальные программы</c:v>
                </c:pt>
              </c:strCache>
            </c:strRef>
          </c:cat>
          <c:val>
            <c:numRef>
              <c:f>Лист7!$C$3:$C$6</c:f>
              <c:numCache>
                <c:formatCode>#,##0.0</c:formatCode>
                <c:ptCount val="4"/>
                <c:pt idx="0">
                  <c:v>85000</c:v>
                </c:pt>
                <c:pt idx="1">
                  <c:v>186000</c:v>
                </c:pt>
                <c:pt idx="2">
                  <c:v>55000</c:v>
                </c:pt>
                <c:pt idx="3">
                  <c:v>18465.8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684150568953636"/>
          <c:y val="0.24835717316783132"/>
          <c:w val="0.63216713093221122"/>
          <c:h val="0.5457603454869622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8883943719122704E-2"/>
                  <c:y val="-8.633463199456549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7.0587796326373976E-3"/>
                  <c:y val="0.162058776790345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3592762354729984E-2"/>
                  <c:y val="-5.2011530266950793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6.0558727745278582E-2"/>
                  <c:y val="1.08588976339451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Лист11!$D$5:$D$9</c:f>
              <c:strCache>
                <c:ptCount val="5"/>
                <c:pt idx="0">
                  <c:v>ст.211 Заработная плата</c:v>
                </c:pt>
                <c:pt idx="1">
                  <c:v>ст. 223 Коммунальные услуги</c:v>
                </c:pt>
                <c:pt idx="2">
                  <c:v>ст. 225 Услуги по содержанию имущества отчисления от образовательной деятельности</c:v>
                </c:pt>
                <c:pt idx="3">
                  <c:v>ст. 225 Содержание имущества институтов отчисления от научной деятельности</c:v>
                </c:pt>
                <c:pt idx="4">
                  <c:v>ст. 225 Содержание иного имущества отчисления от прочей деятельности</c:v>
                </c:pt>
              </c:strCache>
            </c:strRef>
          </c:cat>
          <c:val>
            <c:numRef>
              <c:f>Лист11!$E$5:$E$9</c:f>
              <c:numCache>
                <c:formatCode>General</c:formatCode>
                <c:ptCount val="5"/>
                <c:pt idx="0">
                  <c:v>90000</c:v>
                </c:pt>
                <c:pt idx="1">
                  <c:v>168000</c:v>
                </c:pt>
                <c:pt idx="2">
                  <c:v>162000</c:v>
                </c:pt>
                <c:pt idx="3">
                  <c:v>110500</c:v>
                </c:pt>
                <c:pt idx="4">
                  <c:v>45000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428674401429417"/>
          <c:y val="8.6750862370305923E-2"/>
          <c:w val="0.69024147630210775"/>
          <c:h val="0.6821230567877282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34952499162979456"/>
                  <c:y val="-5.533971835107751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9.8721253464405245E-2"/>
                  <c:y val="-1.21666698280136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Программа партии ЕДИНАЯ РОССИЯ </a:t>
                    </a:r>
                    <a:endParaRPr lang="en-US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"</a:t>
                    </a:r>
                    <a:r>
                      <a:rPr lang="ru-RU" dirty="0"/>
                      <a:t>500 бассейнов"
4</a:t>
                    </a:r>
                    <a:r>
                      <a:rPr lang="ru-RU" dirty="0" smtClean="0"/>
                      <a:t>%</a:t>
                    </a:r>
                    <a:endParaRPr lang="en-US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60 000 000 </a:t>
                    </a:r>
                    <a:r>
                      <a:rPr lang="ru-RU" sz="1100" dirty="0" smtClean="0"/>
                      <a:t>рублей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2.9037967995718297E-2"/>
                  <c:y val="-0.1701895927552765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Госбюджет</a:t>
                    </a:r>
                    <a:r>
                      <a:rPr lang="ru-RU" dirty="0"/>
                      <a:t>
4</a:t>
                    </a:r>
                    <a:r>
                      <a:rPr lang="ru-RU" dirty="0" smtClean="0"/>
                      <a:t>%</a:t>
                    </a:r>
                    <a:endParaRPr lang="en-US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dirty="0" smtClean="0"/>
                      <a:t>57  0</a:t>
                    </a:r>
                    <a:r>
                      <a:rPr lang="en-US" sz="1100" dirty="0" smtClean="0"/>
                      <a:t>00 000 </a:t>
                    </a:r>
                    <a:r>
                      <a:rPr lang="ru-RU" sz="1100" dirty="0" smtClean="0"/>
                      <a:t>рублей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4.5094606414239034E-2"/>
                  <c:y val="-8.543478231416021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3.3112535716533142E-3"/>
                  <c:y val="0.1448097907820542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928443015285522"/>
                  <c:y val="0.11495042217531386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6.4503135407703253E-3"/>
                  <c:y val="0.2366186743139651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Лист12!$B$2:$B$7</c:f>
              <c:strCache>
                <c:ptCount val="6"/>
                <c:pt idx="0">
                  <c:v>Программа 5-100-2020</c:v>
                </c:pt>
                <c:pt idx="1">
                  <c:v>Программа партии ЕДИНАЯ РОССИЯ "500 бассейнов"</c:v>
                </c:pt>
                <c:pt idx="2">
                  <c:v>Госбюжжет</c:v>
                </c:pt>
                <c:pt idx="3">
                  <c:v>Внебюджет</c:v>
                </c:pt>
                <c:pt idx="4">
                  <c:v>Централизованный фонд</c:v>
                </c:pt>
                <c:pt idx="5">
                  <c:v>Дополнительное внебюджетное финансирование на ремонтно-востановительные работы и энергосберегающие технологии</c:v>
                </c:pt>
              </c:strCache>
            </c:strRef>
          </c:cat>
          <c:val>
            <c:numRef>
              <c:f>Лист12!$C$2:$C$7</c:f>
              <c:numCache>
                <c:formatCode>General</c:formatCode>
                <c:ptCount val="6"/>
                <c:pt idx="0" formatCode="#,##0">
                  <c:v>60000000</c:v>
                </c:pt>
                <c:pt idx="1">
                  <c:v>60000000</c:v>
                </c:pt>
                <c:pt idx="2">
                  <c:v>57000000</c:v>
                </c:pt>
                <c:pt idx="3" formatCode="#,##0">
                  <c:v>159000000</c:v>
                </c:pt>
                <c:pt idx="4" formatCode="#,##0">
                  <c:v>228000000</c:v>
                </c:pt>
                <c:pt idx="5">
                  <c:v>811000000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960100424485917"/>
          <c:y val="9.0616761305257865E-2"/>
          <c:w val="0.77193047831024963"/>
          <c:h val="0.7497523925989696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2003643153815539E-2"/>
                  <c:y val="4.9982379168493993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8.7723056298797147E-2"/>
                  <c:y val="-0.2847476054890048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1.1819387268042823E-2"/>
                  <c:y val="1.1557299051488343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3.6063159298017497E-2"/>
                  <c:y val="2.5325693547273646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1.798662922669822E-2"/>
                  <c:y val="-6.6209645427811853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2.0439473717900721E-2"/>
                  <c:y val="-7.1351587213253881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1.2406558064353347E-2"/>
                  <c:y val="2.9006646002023621E-2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6.1667785311172556E-3"/>
                  <c:y val="-2.7279364297549197E-2"/>
                </c:manualLayout>
              </c:layout>
              <c:showVal val="1"/>
              <c:showCatName val="1"/>
            </c:dLbl>
            <c:dLbl>
              <c:idx val="12"/>
              <c:layout>
                <c:manualLayout>
                  <c:x val="3.5941379577667833E-2"/>
                  <c:y val="-2.0720326710946507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Лист1!$C$8:$C$20</c:f>
              <c:strCache>
                <c:ptCount val="13"/>
                <c:pt idx="0">
                  <c:v>ИСИ</c:v>
                </c:pt>
                <c:pt idx="1">
                  <c:v>ИЭИ</c:v>
                </c:pt>
                <c:pt idx="2">
                  <c:v>ИВТОБ</c:v>
                </c:pt>
                <c:pt idx="3">
                  <c:v>ИГО</c:v>
                </c:pt>
                <c:pt idx="4">
                  <c:v>ИИТУ</c:v>
                </c:pt>
                <c:pt idx="5">
                  <c:v>ИМ "ЛМЗ-ВТУЗ"</c:v>
                </c:pt>
                <c:pt idx="6">
                  <c:v>ИММиТ</c:v>
                </c:pt>
                <c:pt idx="7">
                  <c:v>ИПЛ</c:v>
                </c:pt>
                <c:pt idx="8">
                  <c:v>ИПММ</c:v>
                </c:pt>
                <c:pt idx="9">
                  <c:v>ИФНиТ</c:v>
                </c:pt>
                <c:pt idx="10">
                  <c:v>ИЭиТС</c:v>
                </c:pt>
                <c:pt idx="11">
                  <c:v>ИМОП (с ПО)</c:v>
                </c:pt>
                <c:pt idx="12">
                  <c:v>Колледж</c:v>
                </c:pt>
              </c:strCache>
            </c:strRef>
          </c:cat>
          <c:val>
            <c:numRef>
              <c:f>Лист1!$E$8:$E$20</c:f>
              <c:numCache>
                <c:formatCode>0.0%</c:formatCode>
                <c:ptCount val="13"/>
                <c:pt idx="0">
                  <c:v>8.1370666127564967E-2</c:v>
                </c:pt>
                <c:pt idx="1">
                  <c:v>0.36763368038006727</c:v>
                </c:pt>
                <c:pt idx="2">
                  <c:v>1.0916809865561521E-2</c:v>
                </c:pt>
                <c:pt idx="3">
                  <c:v>8.2684726574345502E-2</c:v>
                </c:pt>
                <c:pt idx="4" formatCode="0.00%">
                  <c:v>6.2367330435661769E-2</c:v>
                </c:pt>
                <c:pt idx="5" formatCode="0.00%">
                  <c:v>6.4894369756393414E-2</c:v>
                </c:pt>
                <c:pt idx="6" formatCode="0.00%">
                  <c:v>3.9017487112099472E-2</c:v>
                </c:pt>
                <c:pt idx="7" formatCode="0.00%">
                  <c:v>5.0945112705953609E-2</c:v>
                </c:pt>
                <c:pt idx="8" formatCode="0.00%">
                  <c:v>7.0757100980491463E-4</c:v>
                </c:pt>
                <c:pt idx="9" formatCode="0.00%">
                  <c:v>1.2331951885171333E-2</c:v>
                </c:pt>
                <c:pt idx="10" formatCode="0.00%">
                  <c:v>3.5681795208733456E-2</c:v>
                </c:pt>
                <c:pt idx="11" formatCode="0.00%">
                  <c:v>0.16082078237137371</c:v>
                </c:pt>
                <c:pt idx="12" formatCode="0.00%">
                  <c:v>3.062771656726988E-2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096517895318022E-2"/>
          <c:y val="7.8533572027350493E-2"/>
          <c:w val="0.83580696420936396"/>
          <c:h val="0.81621023589971486"/>
        </c:manualLayout>
      </c:layout>
      <c:pie3DChart>
        <c:varyColors val="1"/>
        <c:ser>
          <c:idx val="0"/>
          <c:order val="0"/>
          <c:explosion val="19"/>
          <c:dLbls>
            <c:dLbl>
              <c:idx val="0"/>
              <c:layout>
                <c:manualLayout>
                  <c:x val="6.3896961327968502E-2"/>
                  <c:y val="-1.250523446112825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9.9825346203363557E-2"/>
                  <c:y val="-1.192253440093962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Лист9!$B$2:$B$3</c:f>
              <c:strCache>
                <c:ptCount val="2"/>
                <c:pt idx="0">
                  <c:v>233 (коммунальные услуги- 2% отчислений)</c:v>
                </c:pt>
                <c:pt idx="1">
                  <c:v>225 (10% из централизуемых средств на содержание имущества)</c:v>
                </c:pt>
              </c:strCache>
            </c:strRef>
          </c:cat>
          <c:val>
            <c:numRef>
              <c:f>Лист9!$C$2:$C$3</c:f>
              <c:numCache>
                <c:formatCode>#,##0.00</c:formatCode>
                <c:ptCount val="2"/>
                <c:pt idx="0">
                  <c:v>22100000</c:v>
                </c:pt>
                <c:pt idx="1">
                  <c:v>110500000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0.17662</cdr:x>
      <cdr:y>0.1022</cdr:y>
    </cdr:from>
    <cdr:to>
      <cdr:x>0.38819</cdr:x>
      <cdr:y>0.1397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6863" y="603448"/>
          <a:ext cx="1637391" cy="221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60 000 000 </a:t>
          </a:r>
          <a:r>
            <a:rPr lang="ru-RU" sz="1100" dirty="0" smtClean="0"/>
            <a:t>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0.72415</cdr:y>
    </cdr:from>
    <cdr:to>
      <cdr:x>0.21157</cdr:x>
      <cdr:y>0.76165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-217313" y="4275856"/>
          <a:ext cx="1637391" cy="221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ru-RU" dirty="0" smtClean="0"/>
            <a:t>811</a:t>
          </a:r>
          <a:r>
            <a:rPr lang="en-US" sz="1100" dirty="0" smtClean="0"/>
            <a:t> 000 000 </a:t>
          </a:r>
          <a:r>
            <a:rPr lang="ru-RU" sz="1100" dirty="0" smtClean="0"/>
            <a:t>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0.78843</cdr:x>
      <cdr:y>0.72415</cdr:y>
    </cdr:from>
    <cdr:to>
      <cdr:x>1</cdr:x>
      <cdr:y>0.76165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335415" y="4275856"/>
          <a:ext cx="1637391" cy="221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dirty="0" smtClean="0"/>
            <a:t>228  0</a:t>
          </a:r>
          <a:r>
            <a:rPr lang="en-US" sz="1100" dirty="0" smtClean="0"/>
            <a:t>00 000 </a:t>
          </a:r>
          <a:r>
            <a:rPr lang="ru-RU" sz="1100" dirty="0" smtClean="0"/>
            <a:t>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0.78843</cdr:x>
      <cdr:y>0.21195</cdr:y>
    </cdr:from>
    <cdr:to>
      <cdr:x>1</cdr:x>
      <cdr:y>0.24945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101672" y="1251520"/>
          <a:ext cx="1637391" cy="221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dirty="0" smtClean="0"/>
            <a:t>159 </a:t>
          </a:r>
          <a:r>
            <a:rPr lang="en-US" sz="1100" dirty="0" smtClean="0"/>
            <a:t>000 000 </a:t>
          </a:r>
          <a:r>
            <a:rPr lang="ru-RU" sz="1100" dirty="0" smtClean="0"/>
            <a:t>рублей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573" tIns="45787" rIns="91573" bIns="457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573" tIns="45787" rIns="91573" bIns="45787" rtlCol="0"/>
          <a:lstStyle>
            <a:lvl1pPr algn="r">
              <a:defRPr sz="1200"/>
            </a:lvl1pPr>
          </a:lstStyle>
          <a:p>
            <a:fld id="{B80D053B-4D11-4D66-8DEE-A9C4025ADD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3" tIns="45787" rIns="91573" bIns="457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3" tIns="45787" rIns="91573" bIns="457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573" tIns="45787" rIns="91573" bIns="457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573" tIns="45787" rIns="91573" bIns="45787" rtlCol="0" anchor="b"/>
          <a:lstStyle>
            <a:lvl1pPr algn="r">
              <a:defRPr sz="1200"/>
            </a:lvl1pPr>
          </a:lstStyle>
          <a:p>
            <a:fld id="{C1B7E65E-4A20-402F-8F85-5AAFD380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E65E-4A20-402F-8F85-5AAFD380DA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сегодняшний день, к сожалению, наглядно видно что имущественный комплекс Университета нуждается в модернизации, а некоторая часть находиться просто в аварийном состоянии! Вот основные самые яркие примеры неудовлетворительного состояния имущественного комплекса </a:t>
            </a:r>
            <a:r>
              <a:rPr lang="ru-RU" baseline="0" dirty="0" err="1" smtClean="0"/>
              <a:t>СПбГПУ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E65E-4A20-402F-8F85-5AAFD380DA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</a:t>
            </a:r>
            <a:r>
              <a:rPr lang="ru-RU" baseline="0" dirty="0" smtClean="0"/>
              <a:t> ремонтно-восстановительных работ в аудиториях Университета.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E65E-4A20-402F-8F85-5AAFD380DA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atin typeface="+mn-lt"/>
                <a:cs typeface="Arial" pitchFamily="34" charset="0"/>
              </a:rPr>
              <a:t>С учетом ограниченности бюджета,</a:t>
            </a:r>
            <a:r>
              <a:rPr lang="ru-RU" b="0" baseline="0" dirty="0" smtClean="0">
                <a:latin typeface="+mn-lt"/>
                <a:cs typeface="Arial" pitchFamily="34" charset="0"/>
              </a:rPr>
              <a:t> выделены основные виды работ для реализации в ближайшее время.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Восстановление  и оснащение общежитий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Ремонт и оснащение аудиторного фонда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Повышение </a:t>
            </a:r>
            <a:r>
              <a:rPr lang="ru-RU" sz="1400" dirty="0" err="1" smtClean="0"/>
              <a:t>энергоэффективности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Обеспечение территориальной (ограждения) безопасности (готовится проект благоустройства парка)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Пожарная безопасность</a:t>
            </a:r>
            <a:r>
              <a:rPr lang="en-US" sz="1400" dirty="0" smtClean="0"/>
              <a:t>:</a:t>
            </a:r>
            <a:r>
              <a:rPr lang="ru-RU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Выполнение охранных предписаний </a:t>
            </a:r>
            <a:r>
              <a:rPr lang="ru-RU" sz="1400" dirty="0" err="1" smtClean="0"/>
              <a:t>КГИОПа</a:t>
            </a:r>
            <a:r>
              <a:rPr lang="en-US" sz="1400" dirty="0" smtClean="0"/>
              <a:t>;</a:t>
            </a:r>
            <a:r>
              <a:rPr lang="ru-RU" sz="14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</a:t>
            </a:r>
            <a:r>
              <a:rPr lang="ru-RU" sz="1400" dirty="0" err="1" smtClean="0"/>
              <a:t>оциальнаясфера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Восстановление ДОЛ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 Восстановление базы в п.Токсово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Организация пунктов питания во всех учебных корпусах и корпусах общежитий (открыты новая столовая ППС и за счет этого рас ширина студенческая столовая, открыта новая столовая в 11-ом корпусе общежития на Кантемировском пр. и планируется на ул.Капитана Воронина)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</a:t>
            </a:r>
            <a:r>
              <a:rPr lang="ru-RU" sz="1400" dirty="0" err="1" smtClean="0"/>
              <a:t>оздание</a:t>
            </a:r>
            <a:r>
              <a:rPr lang="ru-RU" sz="1400" dirty="0" smtClean="0"/>
              <a:t> и восстановление спортивных площадок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Закупка оборудования и </a:t>
            </a:r>
            <a:r>
              <a:rPr lang="ru-RU" sz="1400" dirty="0" err="1" smtClean="0"/>
              <a:t>востановление</a:t>
            </a:r>
            <a:r>
              <a:rPr lang="ru-RU" sz="1400" dirty="0" smtClean="0"/>
              <a:t> кабинета </a:t>
            </a:r>
            <a:r>
              <a:rPr lang="ru-RU" sz="1400" dirty="0" err="1" smtClean="0"/>
              <a:t>физеотерапии</a:t>
            </a:r>
            <a:r>
              <a:rPr lang="ru-RU" sz="1400" dirty="0" smtClean="0"/>
              <a:t> в профилактории , готовится проект </a:t>
            </a:r>
            <a:r>
              <a:rPr lang="ru-RU" sz="1400" dirty="0" err="1" smtClean="0"/>
              <a:t>востановления</a:t>
            </a:r>
            <a:r>
              <a:rPr lang="ru-RU" sz="1400" dirty="0" smtClean="0"/>
              <a:t> водолечебницы. </a:t>
            </a:r>
          </a:p>
          <a:p>
            <a:pPr marL="0" lvl="1"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400" dirty="0" smtClean="0"/>
              <a:t>Инженерные сети: </a:t>
            </a:r>
          </a:p>
          <a:p>
            <a:pPr marL="457200" lvl="2">
              <a:buFont typeface="Arial" pitchFamily="34" charset="0"/>
              <a:buChar char="•"/>
            </a:pPr>
            <a:r>
              <a:rPr lang="ru-RU" sz="1400" dirty="0" smtClean="0"/>
              <a:t>начато возвращение утраченных мощностей по Энергоснабжению университета. В этом году планируем вернуть 6 </a:t>
            </a:r>
            <a:r>
              <a:rPr lang="ru-RU" sz="1400" dirty="0" err="1" smtClean="0"/>
              <a:t>МВатт</a:t>
            </a:r>
            <a:r>
              <a:rPr lang="ru-RU" sz="1400" dirty="0" smtClean="0"/>
              <a:t> и еще присоединить 4 для </a:t>
            </a:r>
            <a:r>
              <a:rPr lang="ru-RU" sz="1400" dirty="0" err="1" smtClean="0"/>
              <a:t>Суперкомпмьютерного</a:t>
            </a:r>
            <a:r>
              <a:rPr lang="ru-RU" sz="1400" dirty="0" smtClean="0"/>
              <a:t> центра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457200" lvl="2">
              <a:buFont typeface="Arial" pitchFamily="34" charset="0"/>
              <a:buChar char="•"/>
            </a:pPr>
            <a:r>
              <a:rPr lang="ru-RU" sz="1400" dirty="0" smtClean="0"/>
              <a:t>Готовится проект </a:t>
            </a:r>
            <a:r>
              <a:rPr lang="ru-RU" sz="1400" dirty="0" err="1" smtClean="0"/>
              <a:t>энергосервисного</a:t>
            </a:r>
            <a:r>
              <a:rPr lang="ru-RU" sz="1400" dirty="0" smtClean="0"/>
              <a:t> контракта для комплексной реконструкции центральной котельной и перевода баз в </a:t>
            </a:r>
            <a:r>
              <a:rPr lang="ru-RU" sz="1400" dirty="0" err="1" smtClean="0"/>
              <a:t>Ушково</a:t>
            </a:r>
            <a:r>
              <a:rPr lang="ru-RU" sz="1400" dirty="0" smtClean="0"/>
              <a:t> и Токсово на газ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0" lvl="2">
              <a:buFont typeface="Arial" pitchFamily="34" charset="0"/>
              <a:buChar char="•"/>
            </a:pPr>
            <a:r>
              <a:rPr lang="ru-RU" sz="1400" dirty="0" smtClean="0"/>
              <a:t> Разрабатывается проект приспособления </a:t>
            </a:r>
            <a:r>
              <a:rPr lang="ru-RU" sz="1400" dirty="0" err="1" smtClean="0"/>
              <a:t>Гидробашни</a:t>
            </a:r>
            <a:r>
              <a:rPr lang="ru-RU" sz="1400" dirty="0" smtClean="0"/>
              <a:t> под политехнический музей. </a:t>
            </a:r>
          </a:p>
          <a:p>
            <a:endParaRPr lang="ru-RU" b="0" dirty="0">
              <a:latin typeface="+mn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E65E-4A20-402F-8F85-5AAFD380DA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данный момент необходимо выполнить работ </a:t>
            </a:r>
            <a:r>
              <a:rPr lang="ru-RU" baseline="0" dirty="0" smtClean="0"/>
              <a:t>на общую сумму </a:t>
            </a:r>
            <a:r>
              <a:rPr lang="ru-RU" b="1" dirty="0" smtClean="0">
                <a:solidFill>
                  <a:srgbClr val="FF0000"/>
                </a:solidFill>
              </a:rPr>
              <a:t>1 958 257 562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aseline="0" dirty="0" smtClean="0"/>
              <a:t>рубля. </a:t>
            </a:r>
          </a:p>
          <a:p>
            <a:r>
              <a:rPr lang="ru-RU" baseline="0" dirty="0" smtClean="0"/>
              <a:t>ТЗ находящиеся в работе на сумму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888 457 000</a:t>
            </a:r>
            <a:r>
              <a:rPr lang="ru-RU" b="0" dirty="0" smtClean="0"/>
              <a:t> </a:t>
            </a:r>
            <a:r>
              <a:rPr lang="ru-RU" dirty="0" smtClean="0"/>
              <a:t>рублей.</a:t>
            </a:r>
          </a:p>
          <a:p>
            <a:r>
              <a:rPr lang="ru-RU" dirty="0" smtClean="0"/>
              <a:t>	Пример ТЗ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		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Ремонт бассейна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200 000 000 </a:t>
            </a:r>
            <a:r>
              <a:rPr lang="ru-RU" dirty="0" smtClean="0"/>
              <a:t>рублей.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ремонт кровли и фасада спорткомплекса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75 000 000 </a:t>
            </a:r>
            <a:r>
              <a:rPr lang="ru-RU" dirty="0" smtClean="0"/>
              <a:t>рублей.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освещение футбольного поля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9 000 000 </a:t>
            </a:r>
            <a:r>
              <a:rPr lang="ru-RU" dirty="0" smtClean="0"/>
              <a:t>рублей.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Общежитие №12 капитальный ремонт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150 000 000 </a:t>
            </a:r>
            <a:r>
              <a:rPr lang="ru-RU" dirty="0" smtClean="0"/>
              <a:t>рублей.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Лесной 65/1 реставрация кровли и фасадов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120 000 000 </a:t>
            </a:r>
            <a:r>
              <a:rPr lang="ru-RU" dirty="0" smtClean="0"/>
              <a:t>рублей.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Столовая ИМОП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10 000 000 </a:t>
            </a:r>
            <a:r>
              <a:rPr lang="ru-RU" dirty="0" smtClean="0"/>
              <a:t>рублей.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Туалет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Гидрокорпус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1 000 000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рублей.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Гидрокорпус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ремонт 3-го этажа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30 000 000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рублей.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Гл.здание реставрация ауд.№186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5 000 000 </a:t>
            </a:r>
            <a:r>
              <a:rPr lang="ru-RU" dirty="0" smtClean="0"/>
              <a:t>рублей.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Ремонт архива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26 000 000 </a:t>
            </a:r>
            <a:r>
              <a:rPr lang="ru-RU" dirty="0" smtClean="0"/>
              <a:t>рублей.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Спортивные площадки на Лесном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14 000 000 </a:t>
            </a:r>
            <a:r>
              <a:rPr lang="ru-RU" dirty="0" smtClean="0"/>
              <a:t>рублей.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ЛАК : ремонт лестницы,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козырёк-вход,тамбуры,замена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2-х окон.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2 157 000 </a:t>
            </a:r>
            <a:r>
              <a:rPr lang="ru-RU" dirty="0" smtClean="0"/>
              <a:t>рублей.</a:t>
            </a:r>
          </a:p>
          <a:p>
            <a:endParaRPr lang="ru-RU" dirty="0" smtClean="0"/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Департаменту Соц.программ:</a:t>
            </a:r>
            <a:r>
              <a:rPr lang="ru-RU" b="0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37 700 000</a:t>
            </a:r>
            <a:r>
              <a:rPr lang="ru-RU" b="0" dirty="0" smtClean="0"/>
              <a:t> </a:t>
            </a:r>
            <a:r>
              <a:rPr lang="ru-RU" dirty="0" smtClean="0"/>
              <a:t>рублей.</a:t>
            </a:r>
            <a:endParaRPr lang="ru-RU" b="0" dirty="0" smtClean="0"/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Итого  Службы главного инженера:</a:t>
            </a:r>
            <a:r>
              <a:rPr lang="ru-RU" b="0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378 765 000</a:t>
            </a:r>
            <a:r>
              <a:rPr lang="ru-RU" b="0" dirty="0" smtClean="0"/>
              <a:t> </a:t>
            </a:r>
            <a:r>
              <a:rPr lang="ru-RU" dirty="0" smtClean="0"/>
              <a:t>рублей.</a:t>
            </a:r>
            <a:endParaRPr lang="ru-RU" b="0" dirty="0" smtClean="0"/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Итого по пожарным предписаниям:</a:t>
            </a:r>
            <a:r>
              <a:rPr lang="ru-RU" b="0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105 820 560</a:t>
            </a:r>
            <a:r>
              <a:rPr lang="ru-RU" b="0" dirty="0" smtClean="0"/>
              <a:t> </a:t>
            </a:r>
            <a:r>
              <a:rPr lang="ru-RU" dirty="0" smtClean="0"/>
              <a:t>рублей.</a:t>
            </a:r>
            <a:endParaRPr lang="ru-RU" b="0" baseline="0" dirty="0" smtClean="0"/>
          </a:p>
          <a:p>
            <a:r>
              <a:rPr lang="ru-RU" baseline="0" dirty="0" smtClean="0"/>
              <a:t>(В том числе необходимо выполнить по охранным обязательствам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508 750 000</a:t>
            </a:r>
            <a:r>
              <a:rPr lang="ru-RU" b="0" dirty="0" smtClean="0">
                <a:latin typeface="+mn-lt"/>
                <a:cs typeface="Arial" pitchFamily="34" charset="0"/>
              </a:rPr>
              <a:t> руб.) ?</a:t>
            </a:r>
            <a:endParaRPr lang="ru-RU" b="0" dirty="0">
              <a:latin typeface="+mn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E65E-4A20-402F-8F85-5AAFD380DA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Бюджет (субсидия), центральный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внебюджет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(НЧ, поступления от коммерческой деятельности),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ценрализуемые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средства институтов ( которые планируется распределить 50/50 на нужды институтов и места общего пользования), дополнительное внебюджетное финансирование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ремонтно-востановительные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работы и энергосберегающий технологии, программа 5/100, программа партии ЕДИНАЯ РОССИЯ «500 бассейнов»),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экономия: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реструкторизация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сокращение персонала порядка 100 человек, энергосбережение, собственные производства и работа с монополистами (из ГУП ТЭКа удалось вернуть более 5 млн.руб.) круговая диаграмм.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Производственные управление: окна, мебель,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металообработка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Позволяют экономить не менее 20%.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Расходные статьи: коммунальные платежи, содержание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/П обслуживающего персонала,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ремонтно-востановительные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работы помещений, зданий и сооружений, инженерных сетей и территорий. Значительные средства потребуются на переезд в НИК, и оснащение реконструированных общежитий.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E65E-4A20-402F-8F85-5AAFD380DA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получении заявки</a:t>
            </a:r>
            <a:r>
              <a:rPr lang="ru-RU" baseline="0" dirty="0" smtClean="0"/>
              <a:t> от подразделений Университета на проведение ремонтно-восстановительных работ, выполняется целый ряд мероприятий предшествующий началу самих работ. Для четкого понимания перечня мероприятий и сроках их проведения предлагаем Вам наглядный алгоритм прохождения заявки.</a:t>
            </a:r>
          </a:p>
          <a:p>
            <a:r>
              <a:rPr lang="ru-RU" baseline="0" dirty="0" smtClean="0"/>
              <a:t>После получения заявки производится оценка объекта соответствующими службами. А именно</a:t>
            </a:r>
            <a:r>
              <a:rPr lang="en-US" baseline="0" dirty="0" smtClean="0"/>
              <a:t>: </a:t>
            </a:r>
            <a:r>
              <a:rPr lang="ru-RU" baseline="0" dirty="0" smtClean="0"/>
              <a:t>инженерными, пожарными, службами МЧС и ремонтно-восстановительным департаментом.</a:t>
            </a:r>
          </a:p>
          <a:p>
            <a:r>
              <a:rPr lang="ru-RU" baseline="0" dirty="0" smtClean="0"/>
              <a:t>Проводятся работы по составлению сметы работ. Проводиться проверка Департаментом аудита и финансового контроля. Смета согласовывается с заказчиком. Определяется источник финансирования.</a:t>
            </a:r>
          </a:p>
          <a:p>
            <a:r>
              <a:rPr lang="ru-RU" dirty="0" smtClean="0"/>
              <a:t>Дальнейшие</a:t>
            </a:r>
            <a:r>
              <a:rPr lang="ru-RU" baseline="0" dirty="0" smtClean="0"/>
              <a:t> действия обусловлены тем имеет ли здание статус исторического памятника архитектуры. </a:t>
            </a:r>
          </a:p>
          <a:p>
            <a:r>
              <a:rPr lang="ru-RU" baseline="0" dirty="0" smtClean="0"/>
              <a:t>При отсутствии такового статуса сроки прохождения заявки от момента подачи до проведения ремонтных работ значительно сокращаются.</a:t>
            </a:r>
          </a:p>
          <a:p>
            <a:r>
              <a:rPr lang="ru-RU" baseline="0" dirty="0" smtClean="0"/>
              <a:t>Если же здание находиться под охраной КГИОП, срок от момента подачи заявки на ремонт до начала самих работ занимает от 150 до 200 дней.</a:t>
            </a:r>
          </a:p>
          <a:p>
            <a:r>
              <a:rPr lang="ru-RU" baseline="0" dirty="0" smtClean="0"/>
              <a:t>Приемка выполненных работ осуществляется с обязательным присутствием заказчика.</a:t>
            </a:r>
          </a:p>
          <a:p>
            <a:r>
              <a:rPr lang="ru-RU" baseline="0" dirty="0" smtClean="0"/>
              <a:t>Все работы будут проводиться с четким отслеживанием гарантийных обязательств.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E65E-4A20-402F-8F85-5AAFD380DA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проба пера_Политех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Gerb_supe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163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060575"/>
            <a:ext cx="7772400" cy="147002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076700"/>
            <a:ext cx="5111750" cy="11525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0F28-DBA1-4130-B58E-2A760E66079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A7CE-FA40-4BD5-8B65-C1464960D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BF6D-2CD1-47BD-B212-F4FBDC2E8CB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F1FF-4B51-4536-93C5-367221817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5F46A-696C-4533-8C26-15EC562685EF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52DC-AAA8-4B21-93D4-3DB1BB179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DC3B-ACAD-4CDA-B426-8D098932098F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C2535-5C8D-493E-9AAB-F6DD4E13C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65738" y="1600200"/>
            <a:ext cx="34210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65738" y="3938588"/>
            <a:ext cx="34210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5070B-4BF1-4BAB-88F2-55E1C9E295F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715D-4FB8-42A4-AB8A-26E2EC043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C4BD-FD64-4C4B-96A5-FCBFFEC9FFE8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882A-7BC3-4546-A57D-0B2947BDA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1820-90F6-4439-8C99-3590C5B98836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2409-0892-47E7-BC04-3FD4EAF59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7FAC-87B1-4B1B-BDE5-F614C95AE091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5D7A-7410-4055-ACDC-188D207A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871B-AA46-4A7E-98EA-288288CFC42A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E7053-6D96-47E2-B041-B25B7FE02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264B-B2B9-47D3-BB89-B5B184E6C9F1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AB79-A8F4-439A-A4B5-35DB3D06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57E5-940B-4542-A7B0-AEFBDDC6795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EDAD-50CC-46A1-A48A-546223746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F1D8-099C-451D-983E-013AAB097FFB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AA96-1167-4EC9-BBFF-F6D275549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94E9-8585-418A-AF09-5ABE4C7DE77B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0825-6EDF-41E5-908B-967AB99D8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Зеленая_полоса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14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</a:t>
            </a:r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3FC43FB-A0E2-4554-BF9E-273012ECCDC5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017243-8936-4473-BBCE-79E4CB3BA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Picture 13" descr="Gerb_superm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825" y="2603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26" Type="http://schemas.openxmlformats.org/officeDocument/2006/relationships/image" Target="../media/image57.jpeg"/><Relationship Id="rId3" Type="http://schemas.openxmlformats.org/officeDocument/2006/relationships/image" Target="../media/image34.jpe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5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23" Type="http://schemas.openxmlformats.org/officeDocument/2006/relationships/image" Target="../media/image54.jpeg"/><Relationship Id="rId28" Type="http://schemas.openxmlformats.org/officeDocument/2006/relationships/image" Target="../media/image59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Relationship Id="rId27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3" Type="http://schemas.openxmlformats.org/officeDocument/2006/relationships/image" Target="../media/image61.jpeg"/><Relationship Id="rId21" Type="http://schemas.openxmlformats.org/officeDocument/2006/relationships/image" Target="../media/image79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4"/>
          <p:cNvSpPr>
            <a:spLocks noGrp="1"/>
          </p:cNvSpPr>
          <p:nvPr>
            <p:ph type="ctrTitle"/>
          </p:nvPr>
        </p:nvSpPr>
        <p:spPr>
          <a:xfrm>
            <a:off x="683568" y="1845245"/>
            <a:ext cx="8136904" cy="2447851"/>
          </a:xfrm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ctr" eaLnBrk="1" hangingPunct="1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charset="0"/>
              </a:rPr>
              <a:t>Ремонтно-восстновительные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charset="0"/>
              </a:rPr>
              <a:t> работы ФГБОУ ВПО «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charset="0"/>
              </a:rPr>
              <a:t>СПбГПУ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charset="0"/>
              </a:rPr>
              <a:t>»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charset="0"/>
              </a:rPr>
              <a:t> 2014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87727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Проректор по административно-хозяйственной работе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С.В. Романов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марта 2014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63688" y="1628800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980728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При планируемых доходах от внебюджетной научной деятельности – 1 105 000 000 рублей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1653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Итого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> 110 500 000 рублей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764704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904" y="7656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Отчисления от научной деятельности на содержание имущества институтов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630932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ИТОГО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 45 000 000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рублей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76470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10% из централизуемых средств на содержание имущества при планируемых доходах от внебюджетной прочей деятельности – 450 000 000 рублей</a:t>
            </a:r>
            <a:endParaRPr lang="ru-RU" sz="1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764704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9712" y="12882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Отчисления от прочей деятельности  университета на содержание имущества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59632" y="1412776"/>
          <a:ext cx="756084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98230" y="1019332"/>
          <a:ext cx="773519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75656" y="12882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Отчисления от сдачи имущества университета в аренду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630932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ИТОГО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 47 000 000 рублей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051720" y="620688"/>
          <a:ext cx="619268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971600" y="2095688"/>
            <a:ext cx="2376264" cy="4141624"/>
            <a:chOff x="971600" y="2351782"/>
            <a:chExt cx="2520280" cy="41416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71600" y="2351782"/>
              <a:ext cx="1440160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FF0000"/>
                  </a:solidFill>
                </a:rPr>
                <a:t>Дополнительное внебюджетное финансирование на </a:t>
              </a:r>
              <a:r>
                <a:rPr lang="ru-RU" dirty="0" err="1" smtClean="0">
                  <a:solidFill>
                    <a:srgbClr val="FF0000"/>
                  </a:solidFill>
                </a:rPr>
                <a:t>ремонтно-востановительные</a:t>
              </a:r>
              <a:r>
                <a:rPr lang="ru-RU" dirty="0" smtClean="0">
                  <a:solidFill>
                    <a:srgbClr val="FF0000"/>
                  </a:solidFill>
                </a:rPr>
                <a:t> работы и энергосберегающие технологии; </a:t>
              </a: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FF0000"/>
                  </a:solidFill>
                </a:rPr>
                <a:t>811 000 000 рубле</a:t>
              </a:r>
              <a:r>
                <a:rPr lang="ru-RU" dirty="0" smtClean="0">
                  <a:solidFill>
                    <a:srgbClr val="000000"/>
                  </a:solidFill>
                </a:rPr>
                <a:t>й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71600" y="3789040"/>
              <a:ext cx="1440160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FF0000"/>
                  </a:solidFill>
                </a:rPr>
                <a:t>Программа партии ЕДИНАЯ РОССИЯ "500 бассейнов"; </a:t>
              </a: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FF0000"/>
                  </a:solidFill>
                </a:rPr>
                <a:t>60 000 000 рублей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71600" y="6093296"/>
              <a:ext cx="1440160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err="1" smtClean="0">
                  <a:solidFill>
                    <a:srgbClr val="000000"/>
                  </a:solidFill>
                </a:rPr>
                <a:t>Госбюжжет</a:t>
              </a:r>
              <a:r>
                <a:rPr lang="ru-RU" dirty="0" smtClean="0">
                  <a:solidFill>
                    <a:srgbClr val="000000"/>
                  </a:solidFill>
                </a:rPr>
                <a:t>; </a:t>
              </a: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000000"/>
                  </a:solidFill>
                </a:rPr>
                <a:t>57 000 000 рублей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stCxn id="16" idx="3"/>
            </p:cNvCxnSpPr>
            <p:nvPr/>
          </p:nvCxnSpPr>
          <p:spPr>
            <a:xfrm>
              <a:off x="2411760" y="5861303"/>
              <a:ext cx="1080120" cy="159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15" idx="3"/>
            </p:cNvCxnSpPr>
            <p:nvPr/>
          </p:nvCxnSpPr>
          <p:spPr>
            <a:xfrm>
              <a:off x="2411760" y="5362183"/>
              <a:ext cx="1080120" cy="11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7" idx="3"/>
            </p:cNvCxnSpPr>
            <p:nvPr/>
          </p:nvCxnSpPr>
          <p:spPr>
            <a:xfrm>
              <a:off x="2411760" y="6293351"/>
              <a:ext cx="1080120" cy="159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14" idx="3"/>
            </p:cNvCxnSpPr>
            <p:nvPr/>
          </p:nvCxnSpPr>
          <p:spPr>
            <a:xfrm>
              <a:off x="2411760" y="4786119"/>
              <a:ext cx="1080120" cy="411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6" idx="3"/>
            </p:cNvCxnSpPr>
            <p:nvPr/>
          </p:nvCxnSpPr>
          <p:spPr>
            <a:xfrm>
              <a:off x="2411760" y="4142983"/>
              <a:ext cx="1080120" cy="9102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5" idx="3"/>
            </p:cNvCxnSpPr>
            <p:nvPr/>
          </p:nvCxnSpPr>
          <p:spPr>
            <a:xfrm>
              <a:off x="2411760" y="3090446"/>
              <a:ext cx="1080120" cy="905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971600" y="4509120"/>
              <a:ext cx="1440160" cy="5539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FF0000"/>
                  </a:solidFill>
                </a:rPr>
                <a:t>Программа </a:t>
              </a: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FF0000"/>
                  </a:solidFill>
                </a:rPr>
                <a:t>5-100-2020;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FF0000"/>
                  </a:solidFill>
                </a:rPr>
                <a:t>60 000 000 рублей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5085184"/>
              <a:ext cx="1440160" cy="5539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000000"/>
                  </a:solidFill>
                </a:rPr>
                <a:t>Централизованный фонд; </a:t>
              </a: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000000"/>
                  </a:solidFill>
                </a:rPr>
                <a:t>228 000 000 рублей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1600" y="5661248"/>
              <a:ext cx="1440160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err="1" smtClean="0">
                  <a:solidFill>
                    <a:srgbClr val="000000"/>
                  </a:solidFill>
                </a:rPr>
                <a:t>Внебюджет</a:t>
              </a:r>
              <a:r>
                <a:rPr lang="ru-RU" dirty="0" smtClean="0">
                  <a:solidFill>
                    <a:srgbClr val="000000"/>
                  </a:solidFill>
                </a:rPr>
                <a:t>; </a:t>
              </a: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rgbClr val="000000"/>
                  </a:solidFill>
                </a:rPr>
                <a:t>159 000 000 рублей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96336" y="5445224"/>
            <a:ext cx="12241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Выполнено контрактов</a:t>
            </a:r>
            <a:r>
              <a:rPr lang="en-US" sz="1000" dirty="0" smtClean="0"/>
              <a:t>;</a:t>
            </a:r>
          </a:p>
          <a:p>
            <a:pPr algn="ctr"/>
            <a:r>
              <a:rPr lang="en-US" sz="1000" dirty="0" smtClean="0"/>
              <a:t>55 000 000 </a:t>
            </a:r>
            <a:r>
              <a:rPr lang="ru-RU" sz="1000" dirty="0" smtClean="0"/>
              <a:t>рублей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96336" y="4429561"/>
            <a:ext cx="122413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Заключенные контракты на ремонтные работы</a:t>
            </a:r>
            <a:r>
              <a:rPr lang="en-US" sz="1000" dirty="0" smtClean="0"/>
              <a:t>;</a:t>
            </a:r>
          </a:p>
          <a:p>
            <a:pPr algn="ctr"/>
            <a:r>
              <a:rPr lang="ru-RU" sz="1000" dirty="0" smtClean="0"/>
              <a:t>425</a:t>
            </a:r>
            <a:r>
              <a:rPr lang="en-US" sz="1000" dirty="0" smtClean="0"/>
              <a:t> 000 000 </a:t>
            </a:r>
            <a:r>
              <a:rPr lang="ru-RU" sz="1000" dirty="0" smtClean="0"/>
              <a:t>рублей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7596336" y="3729226"/>
            <a:ext cx="12241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Проектные работы</a:t>
            </a:r>
            <a:r>
              <a:rPr lang="en-US" sz="1000" dirty="0" smtClean="0"/>
              <a:t>;</a:t>
            </a:r>
          </a:p>
          <a:p>
            <a:pPr algn="ctr"/>
            <a:r>
              <a:rPr lang="ru-RU" sz="1000" dirty="0" smtClean="0"/>
              <a:t>46</a:t>
            </a:r>
            <a:r>
              <a:rPr lang="en-US" sz="1000" dirty="0" smtClean="0"/>
              <a:t> 000 000 </a:t>
            </a:r>
            <a:r>
              <a:rPr lang="ru-RU" sz="1000" dirty="0" smtClean="0"/>
              <a:t>рублей</a:t>
            </a:r>
            <a:endParaRPr lang="ru-RU" sz="1000" dirty="0"/>
          </a:p>
        </p:txBody>
      </p:sp>
      <p:cxnSp>
        <p:nvCxnSpPr>
          <p:cNvPr id="21" name="Прямая со стрелкой 20"/>
          <p:cNvCxnSpPr>
            <a:stCxn id="17" idx="1"/>
          </p:cNvCxnSpPr>
          <p:nvPr/>
        </p:nvCxnSpPr>
        <p:spPr>
          <a:xfrm flipH="1">
            <a:off x="6876256" y="5799167"/>
            <a:ext cx="720080" cy="150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1"/>
            <a:endCxn id="33" idx="1"/>
          </p:cNvCxnSpPr>
          <p:nvPr/>
        </p:nvCxnSpPr>
        <p:spPr>
          <a:xfrm flipH="1">
            <a:off x="7092280" y="4937393"/>
            <a:ext cx="504056" cy="579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9" idx="1"/>
          </p:cNvCxnSpPr>
          <p:nvPr/>
        </p:nvCxnSpPr>
        <p:spPr>
          <a:xfrm flipH="1">
            <a:off x="6948264" y="4083169"/>
            <a:ext cx="648072" cy="785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427984" y="1412776"/>
            <a:ext cx="2646040" cy="646331"/>
            <a:chOff x="4644008" y="1412776"/>
            <a:chExt cx="2646040" cy="64633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20072" y="1412776"/>
              <a:ext cx="2069976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dirty="0" smtClean="0">
                  <a:solidFill>
                    <a:srgbClr val="FF0000"/>
                  </a:solidFill>
                </a:rPr>
                <a:t>Дефицит финансирования; </a:t>
              </a:r>
            </a:p>
            <a:p>
              <a:pPr algn="ctr"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dirty="0" smtClean="0">
                  <a:solidFill>
                    <a:srgbClr val="FF0000"/>
                  </a:solidFill>
                </a:rPr>
                <a:t>603 000 000 рублей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Прямая со стрелкой 27"/>
            <p:cNvCxnSpPr>
              <a:stCxn id="27" idx="1"/>
            </p:cNvCxnSpPr>
            <p:nvPr/>
          </p:nvCxnSpPr>
          <p:spPr>
            <a:xfrm flipH="1">
              <a:off x="4644008" y="1735942"/>
              <a:ext cx="576064" cy="180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>
            <a:off x="1619672" y="764704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95736" y="7656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Имеющийся дефицит финансирования программы модернизации имущественного комплекса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96136" y="980728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ИТОГО</a:t>
            </a:r>
            <a:r>
              <a:rPr lang="en-US" sz="1600" dirty="0" smtClean="0"/>
              <a:t>:</a:t>
            </a:r>
            <a:r>
              <a:rPr lang="ru-RU" sz="1600" dirty="0" smtClean="0"/>
              <a:t>1 978 000 000 рублей</a:t>
            </a:r>
            <a:endParaRPr lang="ru-RU" sz="1600" dirty="0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6876256" y="5013176"/>
            <a:ext cx="216024" cy="10081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 animBg="1"/>
      <p:bldP spid="18" grpId="0" animBg="1"/>
      <p:bldP spid="19" grpId="0" animBg="1"/>
      <p:bldP spid="31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858621" cy="864096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Алгоритм выполнения заявок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27984" y="908720"/>
            <a:ext cx="165618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Заявка</a:t>
            </a:r>
            <a:endParaRPr lang="ru-RU" sz="1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196752"/>
            <a:ext cx="28803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Оценка объекта  </a:t>
            </a:r>
            <a:endParaRPr lang="ru-RU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1484784"/>
            <a:ext cx="72362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Составление сметы и проверка Департаментом аудита и финансового контроля </a:t>
            </a:r>
          </a:p>
        </p:txBody>
      </p:sp>
      <p:sp>
        <p:nvSpPr>
          <p:cNvPr id="23" name="Ромб 22"/>
          <p:cNvSpPr/>
          <p:nvPr/>
        </p:nvSpPr>
        <p:spPr>
          <a:xfrm>
            <a:off x="3635896" y="2348880"/>
            <a:ext cx="3312368" cy="1062458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95936" y="276118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Памятник КГИОП</a:t>
            </a:r>
            <a:endParaRPr lang="ru-RU" sz="1400" dirty="0"/>
          </a:p>
        </p:txBody>
      </p:sp>
      <p:cxnSp>
        <p:nvCxnSpPr>
          <p:cNvPr id="26" name="Shape 25"/>
          <p:cNvCxnSpPr/>
          <p:nvPr/>
        </p:nvCxnSpPr>
        <p:spPr>
          <a:xfrm rot="10800000" flipV="1">
            <a:off x="3131840" y="2880108"/>
            <a:ext cx="504056" cy="6208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1772816"/>
            <a:ext cx="72362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Определение источника финансирования</a:t>
            </a:r>
            <a:r>
              <a:rPr lang="en-US" sz="1400" dirty="0" smtClean="0"/>
              <a:t>: </a:t>
            </a:r>
            <a:endParaRPr lang="ru-RU" sz="1400" dirty="0" smtClean="0"/>
          </a:p>
          <a:p>
            <a:pPr algn="ctr"/>
            <a:r>
              <a:rPr lang="ru-RU" sz="1400" dirty="0" smtClean="0"/>
              <a:t>Субсидия, ЦФ, деньги Институтов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475656" y="3501012"/>
            <a:ext cx="568863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Обращение в КГИОП и получение архитектурно-реставрационного задания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5656" y="3789044"/>
            <a:ext cx="568863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Подготовка и проведение конкурса на обследование и проект реставрации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992" y="5229200"/>
            <a:ext cx="39604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Подготовка и проведение конкурса на проведение работ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5733257"/>
            <a:ext cx="712879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Выполнение самих работ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31640" y="6021288"/>
            <a:ext cx="712879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Приемка работ</a:t>
            </a:r>
            <a:r>
              <a:rPr lang="en-US" sz="1400" dirty="0" smtClean="0"/>
              <a:t>: </a:t>
            </a:r>
            <a:r>
              <a:rPr lang="ru-RU" sz="1400" dirty="0" smtClean="0"/>
              <a:t>Служба заказчика</a:t>
            </a:r>
            <a:r>
              <a:rPr lang="en-US" sz="1400" dirty="0" smtClean="0"/>
              <a:t>;</a:t>
            </a:r>
            <a:r>
              <a:rPr lang="ru-RU" sz="1400" dirty="0" smtClean="0"/>
              <a:t> ДРВР</a:t>
            </a:r>
            <a:r>
              <a:rPr lang="en-US" sz="1400" dirty="0" smtClean="0"/>
              <a:t>;</a:t>
            </a:r>
            <a:r>
              <a:rPr lang="ru-RU" sz="1400" dirty="0" smtClean="0"/>
              <a:t> Директора институтов и руководители подразделений</a:t>
            </a:r>
            <a:r>
              <a:rPr lang="en-US" sz="1400" dirty="0" smtClean="0"/>
              <a:t>;</a:t>
            </a:r>
            <a:r>
              <a:rPr lang="ru-RU" sz="1400" dirty="0" smtClean="0"/>
              <a:t> Служба главного инженера</a:t>
            </a:r>
            <a:r>
              <a:rPr lang="en-US" sz="1400" dirty="0" smtClean="0"/>
              <a:t>;</a:t>
            </a:r>
            <a:r>
              <a:rPr lang="ru-RU" sz="1400" dirty="0" smtClean="0"/>
              <a:t> Служба эксплуатации АХР</a:t>
            </a:r>
            <a:r>
              <a:rPr lang="en-US" sz="1400" dirty="0" smtClean="0"/>
              <a:t>;</a:t>
            </a:r>
            <a:r>
              <a:rPr lang="ru-RU" sz="1400" dirty="0" smtClean="0"/>
              <a:t> Общежития – директор</a:t>
            </a:r>
            <a:r>
              <a:rPr lang="en-US" sz="1400" dirty="0" smtClean="0"/>
              <a:t>;</a:t>
            </a:r>
            <a:r>
              <a:rPr lang="ru-RU" sz="1400" dirty="0" smtClean="0"/>
              <a:t> Комиссия по архитектуре, стилю и дизайну.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475656" y="4077075"/>
            <a:ext cx="568863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Выполнение, защита и согласование подрядчиком своего проекта в КГИОП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75656" y="4365107"/>
            <a:ext cx="568863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Подготовка и проведение конкурса на ведение реставрационных работ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92280" y="3542822"/>
            <a:ext cx="1008112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4-5 недель</a:t>
            </a:r>
            <a:endParaRPr lang="ru-RU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092280" y="3830854"/>
            <a:ext cx="1008112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6 недель</a:t>
            </a:r>
            <a:endParaRPr lang="ru-RU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7092280" y="4118886"/>
            <a:ext cx="1008112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8-10 недель</a:t>
            </a:r>
            <a:endParaRPr lang="ru-RU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2987824" y="263691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да</a:t>
            </a:r>
            <a:endParaRPr lang="ru-RU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7236296" y="263691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нет</a:t>
            </a:r>
            <a:endParaRPr lang="ru-RU" sz="1000" dirty="0"/>
          </a:p>
        </p:txBody>
      </p:sp>
      <p:cxnSp>
        <p:nvCxnSpPr>
          <p:cNvPr id="49" name="Shape 48"/>
          <p:cNvCxnSpPr>
            <a:stCxn id="23" idx="3"/>
          </p:cNvCxnSpPr>
          <p:nvPr/>
        </p:nvCxnSpPr>
        <p:spPr>
          <a:xfrm>
            <a:off x="6948264" y="2880109"/>
            <a:ext cx="1368152" cy="234909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28384" y="5487035"/>
            <a:ext cx="1008112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6 недель</a:t>
            </a:r>
            <a:endParaRPr lang="ru-RU" sz="10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3131840" y="508518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75656" y="4653139"/>
            <a:ext cx="56886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Запрос и выдача разрешения КГИОП направо ведения работ, назначение ответственных, выдача акта-передачи объекта в работу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92280" y="4725147"/>
            <a:ext cx="1008112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5-6 недель</a:t>
            </a:r>
            <a:endParaRPr lang="ru-RU" sz="10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509063" y="4190602"/>
            <a:ext cx="165618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От 38 до 50 недель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092280" y="4406918"/>
            <a:ext cx="1008112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6 недель</a:t>
            </a:r>
            <a:endParaRPr lang="ru-RU" sz="1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3" grpId="0" animBg="1"/>
      <p:bldP spid="24" grpId="0"/>
      <p:bldP spid="14" grpId="0" animBg="1"/>
      <p:bldP spid="32" grpId="0" animBg="1"/>
      <p:bldP spid="34" grpId="0" animBg="1"/>
      <p:bldP spid="13" grpId="0" animBg="1"/>
      <p:bldP spid="16" grpId="0" animBg="1"/>
      <p:bldP spid="17" grpId="0" animBg="1"/>
      <p:bldP spid="36" grpId="0" animBg="1"/>
      <p:bldP spid="38" grpId="0" animBg="1"/>
      <p:bldP spid="33" grpId="0" animBg="1"/>
      <p:bldP spid="35" grpId="0" animBg="1"/>
      <p:bldP spid="37" grpId="0" animBg="1"/>
      <p:bldP spid="45" grpId="0"/>
      <p:bldP spid="46" grpId="0"/>
      <p:bldP spid="50" grpId="0" animBg="1"/>
      <p:bldP spid="40" grpId="0" animBg="1"/>
      <p:bldP spid="41" grpId="0" animBg="1"/>
      <p:bldP spid="44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2852936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СПАСИБО ЗА ВНИМАНИЕ!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96136" y="611396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Фасад Главного здания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915" y="44624"/>
            <a:ext cx="7858621" cy="64807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Текущее состояние имущественного комплекса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6" descr="D:\БАЗА ДАННЫХ\ФОТО РЕМОНТЫ ДРВР ХОРОШЕЕ КАЧЕСТВО\565___Разработка проектной документации по сохранению ГЗ\IMG_6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052735"/>
            <a:ext cx="1776198" cy="266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4" descr="C:\Users\admin\Desktop\ФОТО СТОК\ГЗ\ГЗ_2этаж_аудитории\ДО\IMG_4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52950"/>
            <a:ext cx="1806610" cy="2444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C:\Users\admin\Desktop\ФОТО СТОК\ГЗ\ГЗ_2этаж_аудитории\ДО\IMG_4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9080"/>
            <a:ext cx="180661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admin\Desktop\ФОТО СТОК\ГЗ\ГЗ аудитории 3-й этаж\314-3.JPG"/>
          <p:cNvPicPr>
            <a:picLocks noChangeAspect="1" noChangeArrowheads="1"/>
          </p:cNvPicPr>
          <p:nvPr/>
        </p:nvPicPr>
        <p:blipFill>
          <a:blip r:embed="rId6" cstate="print"/>
          <a:srcRect r="20217" b="16404"/>
          <a:stretch>
            <a:fillRect/>
          </a:stretch>
        </p:blipFill>
        <p:spPr bwMode="auto">
          <a:xfrm>
            <a:off x="3707904" y="4149080"/>
            <a:ext cx="298302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БАЗА ДАННЫХ\ФОТО РЕМОНТЫ ДРВР ХОРОШЕЕ КАЧЕСТВО\565___Разработка проектной документации по сохранению ГЗ\IMG_64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052736"/>
            <a:ext cx="177619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D:\БАЗА ДАННЫХ\ФОТО РЕМОНТЫ ДРВР ХОРОШЕЕ КАЧЕСТВО\565___Разработка проектной документации по сохранению ГЗ\IMG_64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1052736"/>
            <a:ext cx="177619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D:\БАЗА ДАННЫХ\ФОТО РЕМОНТЫ ДРВР ХОРОШЕЕ КАЧЕСТВО\565___Разработка проектной документации по сохранению ГЗ\IMG_64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3" y="1052735"/>
            <a:ext cx="399644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admin\Desktop\ФОТО СТОК\ГЗ\ГЗ аудитории 3-й этаж\314.JPG"/>
          <p:cNvPicPr>
            <a:picLocks noChangeAspect="1" noChangeArrowheads="1"/>
          </p:cNvPicPr>
          <p:nvPr/>
        </p:nvPicPr>
        <p:blipFill>
          <a:blip r:embed="rId10" cstate="print"/>
          <a:srcRect l="7448" r="10641" b="16404"/>
          <a:stretch>
            <a:fillRect/>
          </a:stretch>
        </p:blipFill>
        <p:spPr bwMode="auto">
          <a:xfrm>
            <a:off x="5966094" y="4149078"/>
            <a:ext cx="2926386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835696" y="3717032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Аудитории Главного здания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62068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Фасад ПГК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8" name="Picture 2" descr="C:\Users\admin\Desktop\ФОТО СТОК\ПГК\фасад ПГК\IMG_734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340768"/>
            <a:ext cx="3708712" cy="247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 descr="C:\Users\admin\Desktop\ФОТО СТОК\ПГК\фасад ПГК\IMG_73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4368" y="1340768"/>
            <a:ext cx="3708712" cy="247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 descr="C:\Users\admin\Desktop\ФОТО СТОК\ПГК\фасад ПГК\IMG_733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3885250"/>
            <a:ext cx="3708712" cy="247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 descr="C:\Users\admin\Desktop\ФОТО СТОК\ПГК\фасад ПГК\IMG_732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4368" y="3885250"/>
            <a:ext cx="3708712" cy="247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:\Users\admin\Desktop\ФОТО СТОК\ПГК\фасад ПГК\IMG_873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04248" y="2468694"/>
            <a:ext cx="2038838" cy="3058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4" descr="C:\Users\admin\Desktop\общие документы\Фото объектов СПбГПУ\5-ка\5-ка\Фото_15.02.2013\IMG_098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64088" y="1485403"/>
            <a:ext cx="3535892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5" descr="C:\Users\admin\Desktop\общие документы\Фото объектов СПбГПУ\5-ка\5-ка\Фото_28.02.2013\IMG_826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20192" y="1485403"/>
            <a:ext cx="3671888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7" descr="D:\БАЗА ДАННЫХ\ФОТО РЕМОНТЫ ДРВР ХОРОШЕЕ КАЧЕСТВО\636___Фасад и кровля общежитие №5\IMG_576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088" y="4005336"/>
            <a:ext cx="3527983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8" descr="D:\БАЗА ДАННЫХ\ФОТО РЕМОНТЫ ДРВР ХОРОШЕЕ КАЧЕСТВО\636___Фасад и кровля общежитие №5\IMG_5757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9673" y="4005336"/>
            <a:ext cx="3672407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" descr="C:\Users\admin\Desktop\общие документы\Фото объектов СПбГПУ\5-ка\5-ка\Фото_15.02.2013\IMG_097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8" y="2349152"/>
            <a:ext cx="1800200" cy="240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3" descr="C:\Users\admin\Desktop\общие документы\Фото объектов СПбГПУ\5-ка\5-ка\Фото_15.02.2013\IMG_096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40144" y="2997224"/>
            <a:ext cx="1800200" cy="240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2267744" y="620688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Фасад,  кровля и помещения общежития №5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1" name="Picture 5" descr="C:\Users\admin\Desktop\ФОТО СТОК\Гидробашня\IMG_060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44264" y="1124744"/>
            <a:ext cx="3552100" cy="266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4" descr="C:\Users\admin\Desktop\ФОТО СТОК\Гидробашня\IMG_0608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44264" y="3861048"/>
            <a:ext cx="3552100" cy="266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" descr="C:\Users\admin\Desktop\ФОТО СТОК\Гидробашня\IMG_0607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68372" y="1124744"/>
            <a:ext cx="3552100" cy="266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2" descr="C:\Users\admin\Desktop\ФОТО СТОК\Гидробашня\IMG_0606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68372" y="3861048"/>
            <a:ext cx="3552100" cy="266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691680" y="620688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Фасад, кровля и помещения общежития №1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6" name="Picture 2" descr="C:\Users\admin\Desktop\ФОТО СТОК\Общежитие №1\Безымянный.bmp"/>
          <p:cNvPicPr>
            <a:picLocks noChangeAspect="1" noChangeArrowheads="1"/>
          </p:cNvPicPr>
          <p:nvPr/>
        </p:nvPicPr>
        <p:blipFill>
          <a:blip r:embed="rId26" cstate="print"/>
          <a:srcRect r="13044" b="15098"/>
          <a:stretch>
            <a:fillRect/>
          </a:stretch>
        </p:blipFill>
        <p:spPr bwMode="auto">
          <a:xfrm>
            <a:off x="1628646" y="1272840"/>
            <a:ext cx="3807450" cy="263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" descr="C:\Users\admin\Desktop\ФОТО СТОК\Общежитие №1\Безымянный2.bmp"/>
          <p:cNvPicPr>
            <a:picLocks noChangeAspect="1" noChangeArrowheads="1"/>
          </p:cNvPicPr>
          <p:nvPr/>
        </p:nvPicPr>
        <p:blipFill>
          <a:blip r:embed="rId27" cstate="print"/>
          <a:srcRect r="6585" b="17063"/>
          <a:stretch>
            <a:fillRect/>
          </a:stretch>
        </p:blipFill>
        <p:spPr bwMode="auto">
          <a:xfrm>
            <a:off x="5538210" y="1272840"/>
            <a:ext cx="3354269" cy="266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4" descr="C:\Users\admin\Desktop\ФОТО СТОК\Общежитие №1\Безымянный6.bmp"/>
          <p:cNvPicPr>
            <a:picLocks noChangeAspect="1" noChangeArrowheads="1"/>
          </p:cNvPicPr>
          <p:nvPr/>
        </p:nvPicPr>
        <p:blipFill>
          <a:blip r:embed="rId28" cstate="print"/>
          <a:srcRect r="6461" b="17063"/>
          <a:stretch>
            <a:fillRect/>
          </a:stretch>
        </p:blipFill>
        <p:spPr bwMode="auto">
          <a:xfrm>
            <a:off x="1643866" y="4005064"/>
            <a:ext cx="384573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6" descr="C:\Users\admin\Desktop\ФОТО СТОК\Общежитие №1\Безымянный3.bmp"/>
          <p:cNvPicPr>
            <a:picLocks noChangeAspect="1" noChangeArrowheads="1"/>
          </p:cNvPicPr>
          <p:nvPr/>
        </p:nvPicPr>
        <p:blipFill>
          <a:blip r:embed="rId29" cstate="print"/>
          <a:srcRect r="6511" b="15908"/>
          <a:stretch>
            <a:fillRect/>
          </a:stretch>
        </p:blipFill>
        <p:spPr bwMode="auto">
          <a:xfrm>
            <a:off x="5529551" y="4000914"/>
            <a:ext cx="3362929" cy="2452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5" descr="C:\Users\admin\Desktop\ФОТО СТОК\Общежитие №1\Безымянный5.bmp"/>
          <p:cNvPicPr>
            <a:picLocks noChangeAspect="1" noChangeArrowheads="1"/>
          </p:cNvPicPr>
          <p:nvPr/>
        </p:nvPicPr>
        <p:blipFill>
          <a:blip r:embed="rId30" cstate="print"/>
          <a:srcRect r="6461" b="12797"/>
          <a:stretch>
            <a:fillRect/>
          </a:stretch>
        </p:blipFill>
        <p:spPr bwMode="auto">
          <a:xfrm>
            <a:off x="4179450" y="1906364"/>
            <a:ext cx="2768814" cy="195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7" descr="C:\Users\admin\Desktop\ФОТО СТОК\Общежитие №1\Безымянный4.bmp"/>
          <p:cNvPicPr>
            <a:picLocks noChangeAspect="1" noChangeArrowheads="1"/>
          </p:cNvPicPr>
          <p:nvPr/>
        </p:nvPicPr>
        <p:blipFill>
          <a:blip r:embed="rId31" cstate="print"/>
          <a:srcRect r="6461" b="12797"/>
          <a:stretch>
            <a:fillRect/>
          </a:stretch>
        </p:blipFill>
        <p:spPr bwMode="auto">
          <a:xfrm>
            <a:off x="4179450" y="3933056"/>
            <a:ext cx="2768814" cy="195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5868144" y="62068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Фасад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Гидробашни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  <p:bldP spid="16" grpId="0"/>
      <p:bldP spid="16" grpId="1"/>
      <p:bldP spid="17" grpId="0"/>
      <p:bldP spid="17" grpId="1"/>
      <p:bldP spid="29" grpId="0"/>
      <p:bldP spid="29" grpId="1"/>
      <p:bldP spid="35" grpId="0"/>
      <p:bldP spid="35" grpId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47664" y="1785926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Ремонтные работы аудиторного фонда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1500174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Ремонтные работы в общежитии № 4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admin\Desktop\ОТЧЕТ 2013\ДРВР\- в аудиториях №№ 009, 111а, 201, 210, 405 и коридор 1-го этажа в 3-ем корпусе;\до\IMG_1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858621" cy="864096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Выполненные работы в 2013 году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БАЗА ДАННЫХ\ФОТО РЕМОНТЫ ДРВР ХОРОШЕЕ КАЧЕСТВО\158___Ремонт аудиторий 387_388_389_390_ ГК_Ватин\ПОСЛЕ\IMG_2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80831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D:\БАЗА ДАННЫХ\ФОТО РЕМОНТЫ ДРВР\134___2 корпус Коротков  № 102 закрытые\ДО\IMG_8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060847"/>
            <a:ext cx="273630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D:\БАЗА ДАННЫХ\ФОТО РЕМОНТЫ ДРВР\134___2 корпус Коротков  № 102 закрытые\ПОСЛЕ\IMG_1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365104"/>
            <a:ext cx="2736303" cy="1939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:\БАЗА ДАННЫХ\ФОТО РЕМОНТЫ ДРВР\134___2 корпус Коротков  № 102 закрытые\ДО\IMG_82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8329" y="2060847"/>
            <a:ext cx="129575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БАЗА ДАННЫХ\ФОТО РЕМОНТЫ ДРВР\134___2 корпус Коротков  № 102 закрытые\ПОСЛЕ\IMG_1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365104"/>
            <a:ext cx="129241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dmin\Desktop\ФОТО СТОК\ГЗ\ГЗ_2этаж_аудитории\ДО\IMG_43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0140" y="2061047"/>
            <a:ext cx="1350092" cy="194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D:\БАЗА ДАННЫХ\ФОТО РЕМОНТЫ ДРВР ХОРОШЕЕ КАЧЕСТВО\845___Ремонт помещений СПбГПУ\ГЗ_2этаж_аудитории\ПОСЛЕ\IMG_06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3079" y="4365105"/>
            <a:ext cx="2673297" cy="194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D:\БАЗА ДАННЫХ\ФОТО РЕМОНТЫ ДРВР ХОРОШЕЕ КАЧЕСТВО\845___Ремонт помещений СПбГПУ\АУДИТОРИИ хим корпус\IMG_07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2060847"/>
            <a:ext cx="2664296" cy="193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5" descr="C:\Users\admin\Desktop\ОТЧЕТ 2013\ДРВР\№№ 58, 59,60, 61, 62, 64 в Химическом корпусе;\после\IMG_36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4413110"/>
            <a:ext cx="2844314" cy="189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475656" y="16195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40677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ПОСЛЕ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 cstate="print">
            <a:lum bright="-14000" contrast="-15000"/>
          </a:blip>
          <a:srcRect/>
          <a:stretch>
            <a:fillRect/>
          </a:stretch>
        </p:blipFill>
        <p:spPr bwMode="auto">
          <a:xfrm>
            <a:off x="1065565" y="4437112"/>
            <a:ext cx="297646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5" descr="C:\Users\admin\Desktop\ФОТО СТОК\общжитие 4,6\Сентябрь 4а\IMG_0809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1043608" y="2060848"/>
            <a:ext cx="2398222" cy="179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C:\Users\admin\Desktop\ФОТО СТОК\общжитие 4,6\Сентябрь 4а\IMG_08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0830" y="2060848"/>
            <a:ext cx="2401200" cy="180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11" descr="C:\Users\admin\Desktop\общие документы\Фото объектов СПбГПУ\Фото\IMG_237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69022" y="2060848"/>
            <a:ext cx="252056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0" descr="C:\Users\admin\Desktop\общие документы\Фото объектов СПбГПУ\Фото\IMG_237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94158" y="2060848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9" descr="C:\Users\admin\Desktop\ФОТО СТОК\общжитие 4,6\Июнь\IMG_048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93758" y="4437112"/>
            <a:ext cx="2880320" cy="224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3" descr="C:\Users\admin\Desktop\ФОТО СТОК\общжитие 4,6\август\IMG_065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21949" y="4437112"/>
            <a:ext cx="309080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8" descr="C:\Users\admin\Desktop\ФОТО СТОК\общжитие 4,6\Июнь\IMG_048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90102" y="4437111"/>
            <a:ext cx="3049272" cy="224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1497614" y="16195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7614" y="40677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ПОСЛЕ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8" y="1214422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Ремонт мест общественного пользования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3" name="Picture 2" descr="C:\Users\admin\Desktop\ФОТО СТОК\ТУАЛЕТЫ\ТУАЛЕТЫ 1 и 2 уч корп\туалет 2 уч корпус 1 этаж\IMG_7845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24000" y="2141240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7" descr="D:\БАЗА ДАННЫХ\ФОТО РЕМОНТЫ ДРВР ХОРОШЕЕ КАЧЕСТВО\845___Ремонт помещений СПбГПУ\ФОТО ТУАЛЕТЫ С АКТАМИ СДАЧИ\IMG_3010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24000" y="4517504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0" descr="D:\БАЗА ДАННЫХ\ФОТО РЕМОНТЫ ДРВР ХОРОШЕЕ КАЧЕСТВО\845___Ремонт помещений СПбГПУ\ФОТО ТУАЛЕТЫ С АКТАМИ СДАЧИ\IMG_3025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88296" y="4517504"/>
            <a:ext cx="134414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" descr="C:\Users\admin\Desktop\ФОТО СТОК\ТУАЛЕТЫ\ТУАЛЕТЫ 1 и 2 уч корп\туалет 2 уч корпус 1 этаж\IMG_7849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60304" y="2141240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5" descr="D:\БАЗА ДАННЫХ\ФОТО РЕМОНТЫ ДРВР ХОРОШЕЕ КАЧЕСТВО\845___Ремонт помещений СПбГПУ\ТУАЛЕТЫ 1 и 2 уч корп\IMG_7884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84440" y="2141240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9" descr="D:\БАЗА ДАННЫХ\ФОТО РЕМОНТЫ ДРВР ХОРОШЕЕ КАЧЕСТВО\845___Ремонт помещений СПбГПУ\ФОТО ТУАЛЕТЫ С АКТАМИ СДАЧИ\IMG_3033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820411" y="4517504"/>
            <a:ext cx="134414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8" descr="D:\БАЗА ДАННЫХ\ФОТО РЕМОНТЫ ДРВР ХОРОШЕЕ КАЧЕСТВО\845___Ремонт помещений СПбГПУ\ФОТО ТУАЛЕТЫ С АКТАМИ СДАЧИ\IMG_3007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20544" y="4517504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1475656" y="16195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75656" y="40677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ПОСЛЕ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4" name="Picture 6" descr="D:\БАЗА ДАННЫХ\ФОТО РЕМОНТЫ ДРВР ХОРОШЕЕ КАЧЕСТВО\845___Ремонт помещений СПбГПУ\ТУАЛЕТЫ 1 и 2 уч корп\IMG_7878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08576" y="2141240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83160" y="64291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В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</a:rPr>
              <a:t>ыполнен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ы 	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107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контрактов</a:t>
            </a:r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+mj-lt"/>
              </a:rPr>
              <a:t>Общая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сумм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а контрактов 	 	345 000 000 рублей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16" grpId="0"/>
      <p:bldP spid="16" grpId="1"/>
      <p:bldP spid="17" grpId="0"/>
      <p:bldP spid="17" grpId="1"/>
      <p:bldP spid="30" grpId="0"/>
      <p:bldP spid="30" grpId="1"/>
      <p:bldP spid="31" grpId="0"/>
      <p:bldP spid="31" grpId="1"/>
      <p:bldP spid="32" grpId="0"/>
      <p:bldP spid="32" grpId="1"/>
      <p:bldP spid="41" grpId="0"/>
      <p:bldP spid="41" grpId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858621" cy="864096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Завершенные контракты 2013-2014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гг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:\Users\Ольга\Desktop\ФОТО для доклада\4общ до\4общ до\DSCN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9000"/>
            <a:ext cx="23997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Ольга\Desktop\ФОТО для доклада\4общ до\4общ до\DSCN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9000"/>
            <a:ext cx="23997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Ольга\Desktop\ФОТО для доклада\4общ до\4общ до\DSCN0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9000"/>
            <a:ext cx="23997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Ольга\Desktop\ФОТО для доклада\4общ до\4общ до\DSCN0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092280" y="1629000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Ольга\Desktop\сентябрь 4\IMG_0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365304"/>
            <a:ext cx="240010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Ольга\Desktop\сентябрь 4\IMG_08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365304"/>
            <a:ext cx="240010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Ольга\Desktop\сентябрь 4\IMG_08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365304"/>
            <a:ext cx="240010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Ольга\Desktop\сентябрь 4\IMG_08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365304"/>
            <a:ext cx="240010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475656" y="11247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ПОСЛЕ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620688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Ремонтные работы в общ. 4, 4а - </a:t>
            </a:r>
            <a:r>
              <a:rPr lang="ru-RU" b="1" dirty="0" smtClean="0">
                <a:latin typeface="+mj-lt"/>
              </a:rPr>
              <a:t>24 891 055 рублей</a:t>
            </a:r>
            <a:endParaRPr lang="ru-RU" dirty="0" smtClean="0">
              <a:latin typeface="+mj-lt"/>
            </a:endParaRPr>
          </a:p>
          <a:p>
            <a:pPr marL="342900" indent="-342900" algn="r"/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2" descr="C:\Users\Ольга\Desktop\ФОТО для доклада\кафе до\кафе до\!IMG_00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00064" y="1781200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3" descr="C:\Users\Ольга\Desktop\ФОТО для доклада\кафе до\кафе до\!IMG_008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2192" y="1781200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 descr="C:\Users\Ольга\Desktop\ФОТО для доклада\кафе до\кафе до\!IMG_006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20744" y="1781200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 descr="C:\Users\Ольга\Desktop\ФОТО для доклада\кафе до\кафе до\!IMG_009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0864" y="1781200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6" descr="C:\Users\Ольга\Desktop\ФОТО для доклада\кафе\кафе\!IMG_510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00064" y="4373688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7" descr="C:\Users\Ольга\Desktop\ФОТО для доклада\кафе\кафе\!IMG_5088.JPG"/>
          <p:cNvPicPr>
            <a:picLocks noChangeAspect="1" noChangeArrowheads="1"/>
          </p:cNvPicPr>
          <p:nvPr/>
        </p:nvPicPr>
        <p:blipFill>
          <a:blip r:embed="rId15" cstate="print"/>
          <a:srcRect l="37972"/>
          <a:stretch>
            <a:fillRect/>
          </a:stretch>
        </p:blipFill>
        <p:spPr bwMode="auto">
          <a:xfrm>
            <a:off x="2828056" y="4373488"/>
            <a:ext cx="118794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8" descr="C:\Users\Ольга\Desktop\ФОТО для доклада\кафе\кафе\!IMG_5096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4059810" y="4373488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9" descr="C:\Users\Ольга\Desktop\ФОТО для доклада\кафе\кафе\!IMG_5109.JP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6500464" y="4382445"/>
            <a:ext cx="2376115" cy="1782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357290" y="1000108"/>
            <a:ext cx="73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+mj-lt"/>
              </a:rPr>
              <a:t>Ремонт кафе в общежитии № 11  - 6 670 370 рублей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475656" y="11247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ПОСЛЕ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5918" y="928670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+mj-lt"/>
              </a:rPr>
              <a:t>Замена окон в общежитии № 11 - 21 206 403 рубля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C:\Users\Ольга\Desktop\ФОТО для доклада\21-03-2014_11-11-14\IMG_511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4365104"/>
            <a:ext cx="338437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Ольга\Desktop\ФОТО для доклада\21-03-2014_11-11-49\Screenshot_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63888" y="1772816"/>
            <a:ext cx="339915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643174" y="1071546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Зал ППС 4 УК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Ольга\Desktop\ФОТО для доклада\кафе с оборудованием\кафе с оборудованием\DSCN050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04727" y="2636912"/>
            <a:ext cx="23997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Ольга\Desktop\ФОТО для доклада\кафе с оборудованием\кафе с оборудованием\DSCN051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04456" y="2636912"/>
            <a:ext cx="23997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Ольга\Desktop\ФОТО для доклада\кафе с оборудованием\кафе с оборудованием\DSCN0515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92751" y="2636912"/>
            <a:ext cx="23997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9" presetID="53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24" grpId="0"/>
      <p:bldP spid="24" grpId="1"/>
      <p:bldP spid="25" grpId="0"/>
      <p:bldP spid="25" grpId="1"/>
      <p:bldP spid="25" grpId="2"/>
      <p:bldP spid="25" grpId="3"/>
      <p:bldP spid="26" grpId="0"/>
      <p:bldP spid="26" grpId="1"/>
      <p:bldP spid="26" grpId="2"/>
      <p:bldP spid="26" grpId="3"/>
      <p:bldP spid="27" grpId="0"/>
      <p:bldP spid="27" grpId="1"/>
      <p:bldP spid="30" grpId="0"/>
      <p:bldP spid="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858621" cy="864096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работ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9672" y="692696"/>
            <a:ext cx="7524328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Восстановление  и оснащение общежитий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Ремонт и оснащение аудиторного фонда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Повышение </a:t>
            </a:r>
            <a:r>
              <a:rPr lang="ru-RU" sz="1600" dirty="0" err="1" smtClean="0"/>
              <a:t>энергоэффективности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Обеспечение территориальной и пожарной безопасности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Выполнение охранных обязательств </a:t>
            </a:r>
            <a:r>
              <a:rPr lang="ru-RU" sz="1600" dirty="0" err="1" smtClean="0"/>
              <a:t>КГИОПа</a:t>
            </a:r>
            <a:r>
              <a:rPr lang="en-US" sz="1600" dirty="0" smtClean="0"/>
              <a:t>;</a:t>
            </a:r>
            <a:r>
              <a:rPr lang="ru-RU" sz="1600" dirty="0" smtClean="0"/>
              <a:t>  </a:t>
            </a:r>
          </a:p>
          <a:p>
            <a:pPr marL="0" lvl="1">
              <a:spcAft>
                <a:spcPts val="600"/>
              </a:spcAft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600" dirty="0" smtClean="0"/>
              <a:t>Инженерные коммуникации: </a:t>
            </a:r>
          </a:p>
          <a:p>
            <a:pPr marL="457200" lvl="2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Возврат утраченных мощностей по Энергоснабжению университета. </a:t>
            </a:r>
          </a:p>
          <a:p>
            <a:pPr marL="457200" lvl="2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Завершение разработки проекта </a:t>
            </a:r>
            <a:r>
              <a:rPr lang="ru-RU" sz="1600" dirty="0" err="1" smtClean="0"/>
              <a:t>энергосервисного</a:t>
            </a:r>
            <a:r>
              <a:rPr lang="ru-RU" sz="1600" dirty="0" smtClean="0"/>
              <a:t> контракта для комплексной реконструкции центральной котельной и перевода баз в п. </a:t>
            </a:r>
            <a:r>
              <a:rPr lang="ru-RU" sz="1600" dirty="0" err="1" smtClean="0"/>
              <a:t>Ушково</a:t>
            </a:r>
            <a:r>
              <a:rPr lang="ru-RU" sz="1600" dirty="0" smtClean="0"/>
              <a:t> и Токсово на газ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</a:t>
            </a:r>
            <a:r>
              <a:rPr lang="ru-RU" sz="1600" dirty="0" err="1" smtClean="0"/>
              <a:t>оциальная</a:t>
            </a:r>
            <a:r>
              <a:rPr lang="ru-RU" sz="1600" dirty="0" smtClean="0"/>
              <a:t> сфера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Восстановление ДОЛ в п. </a:t>
            </a:r>
            <a:r>
              <a:rPr lang="ru-RU" sz="1600" dirty="0" err="1" smtClean="0"/>
              <a:t>Ушково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Восстановление УСБ в п.Токсово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Организация пунктов питания во всех учебных корпусах и корпусах общежитий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Создание и восстановление спортивных площадок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Закупка оборудования и восстановление кабинета физиотерапии в профилактории</a:t>
            </a:r>
            <a:r>
              <a:rPr lang="en-US" sz="1600" dirty="0" smtClean="0"/>
              <a:t>;</a:t>
            </a:r>
            <a:r>
              <a:rPr lang="ru-RU" sz="1600" dirty="0" smtClean="0"/>
              <a:t>. </a:t>
            </a:r>
          </a:p>
          <a:p>
            <a:pPr marL="0" lvl="2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Завершение разработки проекта приспособления </a:t>
            </a:r>
            <a:r>
              <a:rPr lang="ru-RU" sz="1600" dirty="0" err="1" smtClean="0"/>
              <a:t>Гидробашни</a:t>
            </a:r>
            <a:r>
              <a:rPr lang="ru-RU" sz="1600" dirty="0" smtClean="0"/>
              <a:t> под политехнический музей. 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858621" cy="864096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Ремонтно-восстановительные работы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1691680" y="836712"/>
          <a:ext cx="65527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60212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Всего необходимо выполнить работ на сумму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1 978 000 000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рублей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-324544" y="476672"/>
          <a:ext cx="10729192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827584" y="2852936"/>
          <a:ext cx="5114925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5616" y="-27384"/>
            <a:ext cx="785862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Статьи расхода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54868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3688" y="6444044"/>
            <a:ext cx="738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ИТОГО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989 466 800 рублей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43608" y="2636912"/>
          <a:ext cx="46805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211960" y="1124744"/>
          <a:ext cx="4499992" cy="378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971600" y="2276872"/>
          <a:ext cx="4288135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  <p:bldGraphic spid="11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87624" y="-27384"/>
            <a:ext cx="785862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Источники поступления средств</a:t>
            </a:r>
            <a:r>
              <a:rPr lang="en-US" sz="20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0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ремонт, содержание имущества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692696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24328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04937" y="953344"/>
          <a:ext cx="7739063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9912" y="573325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Итого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> 1 375 000 000 рублей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Из них Университет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444 000 000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рублей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619672" y="908720"/>
            <a:ext cx="75243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9672" y="1886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Отчисления от образовательной деятельности на содержание имущества институтов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27584" y="1196752"/>
          <a:ext cx="8748464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3968" y="6309320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ИТОГО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 162 000 000 рублей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theme/theme1.xml><?xml version="1.0" encoding="utf-8"?>
<a:theme xmlns:a="http://schemas.openxmlformats.org/drawingml/2006/main" name="Презентация для Ученого совета">
  <a:themeElements>
    <a:clrScheme name="Polytechnic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lytechnical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lytechnic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technica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technica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technica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technica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technica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technica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technica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technica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technica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technica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technica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Ученого совета</Template>
  <TotalTime>6507</TotalTime>
  <Words>1367</Words>
  <Application>Microsoft Office PowerPoint</Application>
  <PresentationFormat>Экран (4:3)</PresentationFormat>
  <Paragraphs>243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для Ученого совета</vt:lpstr>
      <vt:lpstr>Ремонтно-восстновительные работы ФГБОУ ВПО «СПбГПУ»  2014 год</vt:lpstr>
      <vt:lpstr>Текущее состояние имущественного комплекса</vt:lpstr>
      <vt:lpstr>Выполненные работы в 2013 году</vt:lpstr>
      <vt:lpstr>Завершенные контракты 2013-2014 гг</vt:lpstr>
      <vt:lpstr>Основные направления работ</vt:lpstr>
      <vt:lpstr>Ремонтно-восстановительные работы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Алгоритм выполнения заявок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629</cp:revision>
  <dcterms:created xsi:type="dcterms:W3CDTF">2012-11-16T11:52:00Z</dcterms:created>
  <dcterms:modified xsi:type="dcterms:W3CDTF">2014-03-24T10:56:02Z</dcterms:modified>
</cp:coreProperties>
</file>